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13"/>
  </p:notesMasterIdLst>
  <p:sldIdLst>
    <p:sldId id="256" r:id="rId2"/>
    <p:sldId id="257" r:id="rId3"/>
    <p:sldId id="258" r:id="rId4"/>
    <p:sldId id="400" r:id="rId5"/>
    <p:sldId id="457" r:id="rId6"/>
    <p:sldId id="459" r:id="rId7"/>
    <p:sldId id="458" r:id="rId8"/>
    <p:sldId id="460" r:id="rId9"/>
    <p:sldId id="451" r:id="rId10"/>
    <p:sldId id="453" r:id="rId11"/>
    <p:sldId id="399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Estilo Médio 2 - Ênfase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1E4AEA4-8DFA-4A89-87EB-49C32662AFE0}" styleName="Estilo Médio 2 - Ênfas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1769"/>
    <p:restoredTop sz="94830"/>
  </p:normalViewPr>
  <p:slideViewPr>
    <p:cSldViewPr snapToGrid="0" snapToObjects="1">
      <p:cViewPr>
        <p:scale>
          <a:sx n="114" d="100"/>
          <a:sy n="114" d="100"/>
        </p:scale>
        <p:origin x="528" y="2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E95165E-DF6F-5E46-9378-0D0457A5747E}" type="datetimeFigureOut">
              <a:rPr lang="pt-BR" smtClean="0"/>
              <a:t>16/12/2022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2D3FA89-6253-6F43-B58D-69981298614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685645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D3FA89-6253-6F43-B58D-699812986144}" type="slidenum">
              <a:rPr lang="pt-BR" smtClean="0"/>
              <a:t>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2933746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D3FA89-6253-6F43-B58D-699812986144}" type="slidenum">
              <a:rPr lang="pt-BR" smtClean="0"/>
              <a:t>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2819179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D3FA89-6253-6F43-B58D-699812986144}" type="slidenum">
              <a:rPr lang="pt-BR" smtClean="0"/>
              <a:t>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9647969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D3FA89-6253-6F43-B58D-699812986144}" type="slidenum">
              <a:rPr lang="pt-BR" smtClean="0"/>
              <a:t>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4026461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D3FA89-6253-6F43-B58D-699812986144}" type="slidenum">
              <a:rPr lang="pt-BR" smtClean="0"/>
              <a:t>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4454597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D3FA89-6253-6F43-B58D-699812986144}" type="slidenum">
              <a:rPr lang="pt-BR" smtClean="0"/>
              <a:t>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1191028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D3FA89-6253-6F43-B58D-699812986144}" type="slidenum">
              <a:rPr lang="pt-BR" smtClean="0"/>
              <a:t>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5688378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D3FA89-6253-6F43-B58D-699812986144}" type="slidenum">
              <a:rPr lang="pt-BR" smtClean="0"/>
              <a:t>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842024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404175-6A2F-244F-97D3-3FB335C0585B}" type="datetimeFigureOut">
              <a:rPr lang="pt-BR" smtClean="0"/>
              <a:t>16/12/2022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837B6-C68E-914E-8545-984879AE437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537716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404175-6A2F-244F-97D3-3FB335C0585B}" type="datetimeFigureOut">
              <a:rPr lang="pt-BR" smtClean="0"/>
              <a:t>16/12/2022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837B6-C68E-914E-8545-984879AE437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811707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404175-6A2F-244F-97D3-3FB335C0585B}" type="datetimeFigureOut">
              <a:rPr lang="pt-BR" smtClean="0"/>
              <a:t>16/12/2022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837B6-C68E-914E-8545-984879AE437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31320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404175-6A2F-244F-97D3-3FB335C0585B}" type="datetimeFigureOut">
              <a:rPr lang="pt-BR" smtClean="0"/>
              <a:t>16/12/2022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837B6-C68E-914E-8545-984879AE437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662189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404175-6A2F-244F-97D3-3FB335C0585B}" type="datetimeFigureOut">
              <a:rPr lang="pt-BR" smtClean="0"/>
              <a:t>16/12/2022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837B6-C68E-914E-8545-984879AE437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337470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404175-6A2F-244F-97D3-3FB335C0585B}" type="datetimeFigureOut">
              <a:rPr lang="pt-BR" smtClean="0"/>
              <a:t>16/12/2022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837B6-C68E-914E-8545-984879AE437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819586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404175-6A2F-244F-97D3-3FB335C0585B}" type="datetimeFigureOut">
              <a:rPr lang="pt-BR" smtClean="0"/>
              <a:t>16/12/2022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837B6-C68E-914E-8545-984879AE437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280907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404175-6A2F-244F-97D3-3FB335C0585B}" type="datetimeFigureOut">
              <a:rPr lang="pt-BR" smtClean="0"/>
              <a:t>16/12/2022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837B6-C68E-914E-8545-984879AE437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279846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404175-6A2F-244F-97D3-3FB335C0585B}" type="datetimeFigureOut">
              <a:rPr lang="pt-BR" smtClean="0"/>
              <a:t>16/12/2022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837B6-C68E-914E-8545-984879AE437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234921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404175-6A2F-244F-97D3-3FB335C0585B}" type="datetimeFigureOut">
              <a:rPr lang="pt-BR" smtClean="0"/>
              <a:t>16/12/2022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837B6-C68E-914E-8545-984879AE437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005206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404175-6A2F-244F-97D3-3FB335C0585B}" type="datetimeFigureOut">
              <a:rPr lang="pt-BR" smtClean="0"/>
              <a:t>16/12/2022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837B6-C68E-914E-8545-984879AE437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51327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404175-6A2F-244F-97D3-3FB335C0585B}" type="datetimeFigureOut">
              <a:rPr lang="pt-BR" smtClean="0"/>
              <a:t>16/12/2022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1837B6-C68E-914E-8545-984879AE437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0590848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ibliaonline.com.br/ara/mt/25/31-46+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ibliaonline.com.br/ara/lc/10/25-37+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ibliaonline.com.br/ara/ex/20/3-17+" TargetMode="External"/><Relationship Id="rId7" Type="http://schemas.openxmlformats.org/officeDocument/2006/relationships/hyperlink" Target="https://www.bibliaonline.com.br/ara/1jo/5/2,3+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bibliaonline.com.br/ara/1jo/3/23+" TargetMode="External"/><Relationship Id="rId5" Type="http://schemas.openxmlformats.org/officeDocument/2006/relationships/hyperlink" Target="https://www.bibliaonline.com.br/ara/rm/13/8+" TargetMode="External"/><Relationship Id="rId4" Type="http://schemas.openxmlformats.org/officeDocument/2006/relationships/hyperlink" Target="https://www.bibliaonline.com.br/ara/mt/22/37-40+" TargetMode="Externa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ibliaonline.com.br/ara/1jo/4/16,17+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: Shape 7">
            <a:extLst>
              <a:ext uri="{FF2B5EF4-FFF2-40B4-BE49-F238E27FC236}">
                <a16:creationId xmlns:a16="http://schemas.microsoft.com/office/drawing/2014/main" id="{B670DBD5-770C-4383-9F54-5B86E86BD5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10277" y="0"/>
            <a:ext cx="9771446" cy="6858000"/>
          </a:xfrm>
          <a:custGeom>
            <a:avLst/>
            <a:gdLst>
              <a:gd name="connsiteX0" fmla="*/ 1422188 w 9771446"/>
              <a:gd name="connsiteY0" fmla="*/ 0 h 6858000"/>
              <a:gd name="connsiteX1" fmla="*/ 8349258 w 9771446"/>
              <a:gd name="connsiteY1" fmla="*/ 0 h 6858000"/>
              <a:gd name="connsiteX2" fmla="*/ 8502224 w 9771446"/>
              <a:gd name="connsiteY2" fmla="*/ 159673 h 6858000"/>
              <a:gd name="connsiteX3" fmla="*/ 9771446 w 9771446"/>
              <a:gd name="connsiteY3" fmla="*/ 3429001 h 6858000"/>
              <a:gd name="connsiteX4" fmla="*/ 8502224 w 9771446"/>
              <a:gd name="connsiteY4" fmla="*/ 6698330 h 6858000"/>
              <a:gd name="connsiteX5" fmla="*/ 8349260 w 9771446"/>
              <a:gd name="connsiteY5" fmla="*/ 6858000 h 6858000"/>
              <a:gd name="connsiteX6" fmla="*/ 1422186 w 9771446"/>
              <a:gd name="connsiteY6" fmla="*/ 6858000 h 6858000"/>
              <a:gd name="connsiteX7" fmla="*/ 1269223 w 9771446"/>
              <a:gd name="connsiteY7" fmla="*/ 6698330 h 6858000"/>
              <a:gd name="connsiteX8" fmla="*/ 0 w 9771446"/>
              <a:gd name="connsiteY8" fmla="*/ 3429001 h 6858000"/>
              <a:gd name="connsiteX9" fmla="*/ 1269223 w 9771446"/>
              <a:gd name="connsiteY9" fmla="*/ 15967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771446" h="6858000">
                <a:moveTo>
                  <a:pt x="1422188" y="0"/>
                </a:moveTo>
                <a:lnTo>
                  <a:pt x="8349258" y="0"/>
                </a:lnTo>
                <a:lnTo>
                  <a:pt x="8502224" y="159673"/>
                </a:lnTo>
                <a:cubicBezTo>
                  <a:pt x="9290813" y="1023162"/>
                  <a:pt x="9771446" y="2170221"/>
                  <a:pt x="9771446" y="3429001"/>
                </a:cubicBezTo>
                <a:cubicBezTo>
                  <a:pt x="9771446" y="4687781"/>
                  <a:pt x="9290813" y="5834840"/>
                  <a:pt x="8502224" y="6698330"/>
                </a:cubicBezTo>
                <a:lnTo>
                  <a:pt x="8349260" y="6858000"/>
                </a:lnTo>
                <a:lnTo>
                  <a:pt x="1422186" y="6858000"/>
                </a:lnTo>
                <a:lnTo>
                  <a:pt x="1269223" y="6698330"/>
                </a:lnTo>
                <a:cubicBezTo>
                  <a:pt x="480633" y="5834840"/>
                  <a:pt x="0" y="4687781"/>
                  <a:pt x="0" y="3429001"/>
                </a:cubicBezTo>
                <a:cubicBezTo>
                  <a:pt x="0" y="2170221"/>
                  <a:pt x="480633" y="1023162"/>
                  <a:pt x="1269223" y="159673"/>
                </a:cubicBezTo>
                <a:close/>
              </a:path>
            </a:pathLst>
          </a:custGeom>
          <a:solidFill>
            <a:schemeClr val="bg1">
              <a:lumMod val="85000"/>
              <a:alpha val="6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3" name="Imagem 2" descr="Interface gráfica do usuário&#10;&#10;Descrição gerada automaticamente com confiança média">
            <a:extLst>
              <a:ext uri="{FF2B5EF4-FFF2-40B4-BE49-F238E27FC236}">
                <a16:creationId xmlns:a16="http://schemas.microsoft.com/office/drawing/2014/main" id="{FBAB9567-84EE-8E37-7A53-055777E6604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917" r="7848" b="-1"/>
          <a:stretch/>
        </p:blipFill>
        <p:spPr>
          <a:xfrm>
            <a:off x="1360389" y="10"/>
            <a:ext cx="9270806" cy="6857990"/>
          </a:xfrm>
          <a:custGeom>
            <a:avLst/>
            <a:gdLst/>
            <a:ahLst/>
            <a:cxnLst/>
            <a:rect l="l" t="t" r="r" b="b"/>
            <a:pathLst>
              <a:path w="9270806" h="6858000">
                <a:moveTo>
                  <a:pt x="1503712" y="0"/>
                </a:moveTo>
                <a:lnTo>
                  <a:pt x="7767094" y="0"/>
                </a:lnTo>
                <a:lnTo>
                  <a:pt x="7913128" y="139721"/>
                </a:lnTo>
                <a:cubicBezTo>
                  <a:pt x="8751971" y="981521"/>
                  <a:pt x="9270806" y="2144457"/>
                  <a:pt x="9270806" y="3429000"/>
                </a:cubicBezTo>
                <a:cubicBezTo>
                  <a:pt x="9270806" y="4713544"/>
                  <a:pt x="8751971" y="5876479"/>
                  <a:pt x="7913128" y="6718279"/>
                </a:cubicBezTo>
                <a:lnTo>
                  <a:pt x="7767094" y="6858000"/>
                </a:lnTo>
                <a:lnTo>
                  <a:pt x="1503712" y="6858000"/>
                </a:lnTo>
                <a:lnTo>
                  <a:pt x="1357679" y="6718279"/>
                </a:lnTo>
                <a:cubicBezTo>
                  <a:pt x="518835" y="5876479"/>
                  <a:pt x="0" y="4713544"/>
                  <a:pt x="0" y="3429000"/>
                </a:cubicBezTo>
                <a:cubicBezTo>
                  <a:pt x="0" y="2144457"/>
                  <a:pt x="518835" y="981521"/>
                  <a:pt x="1357679" y="139721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0866186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E1024009-D488-0448-AAE3-9324CC4CFB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977462"/>
            <a:ext cx="10515600" cy="5199501"/>
          </a:xfrm>
        </p:spPr>
        <p:txBody>
          <a:bodyPr anchor="ctr">
            <a:normAutofit/>
          </a:bodyPr>
          <a:lstStyle/>
          <a:p>
            <a:r>
              <a:rPr lang="pt-BR" sz="2200" dirty="0">
                <a:latin typeface="Corbel" panose="020B0503020204020204" pitchFamily="34" charset="0"/>
              </a:rPr>
              <a:t>A PARÁBOLA DAS OVELHAS E DOS CABRITOS (BODES)</a:t>
            </a:r>
          </a:p>
          <a:p>
            <a:pPr lvl="1"/>
            <a:r>
              <a:rPr lang="pt-BR" sz="1800" dirty="0">
                <a:solidFill>
                  <a:schemeClr val="accent2"/>
                </a:solidFill>
                <a:latin typeface="Corbel" panose="020B0503020204020204" pitchFamily="34" charset="0"/>
              </a:rPr>
              <a:t>CONTEXTO DA PARÁBOLA</a:t>
            </a:r>
          </a:p>
          <a:p>
            <a:r>
              <a:rPr lang="pt-BR" sz="2200" dirty="0">
                <a:latin typeface="Corbel" panose="020B0503020204020204" pitchFamily="34" charset="0"/>
              </a:rPr>
              <a:t>COMPARAÇÃO COM A PARÁBOLA DO BOM SAMARITANO</a:t>
            </a:r>
          </a:p>
          <a:p>
            <a:r>
              <a:rPr lang="pt-BR" sz="2200" dirty="0">
                <a:latin typeface="Corbel" panose="020B0503020204020204" pitchFamily="34" charset="0"/>
              </a:rPr>
              <a:t>TESTEMUNO</a:t>
            </a:r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A9E26204-4935-2346-825D-49E3F87B3158}"/>
              </a:ext>
            </a:extLst>
          </p:cNvPr>
          <p:cNvSpPr txBox="1">
            <a:spLocks/>
          </p:cNvSpPr>
          <p:nvPr/>
        </p:nvSpPr>
        <p:spPr>
          <a:xfrm>
            <a:off x="640973" y="365124"/>
            <a:ext cx="7704241" cy="4862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400" dirty="0">
                <a:solidFill>
                  <a:schemeClr val="accent4"/>
                </a:solidFill>
                <a:latin typeface="Corbel" panose="020B0503020204020204" pitchFamily="34" charset="0"/>
              </a:rPr>
              <a:t>VIGILÂNCIA E TESTEMUNHO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50DF8C85-7433-0142-8FBA-44027C0271CD}"/>
              </a:ext>
            </a:extLst>
          </p:cNvPr>
          <p:cNvSpPr txBox="1"/>
          <p:nvPr/>
        </p:nvSpPr>
        <p:spPr>
          <a:xfrm>
            <a:off x="8473966" y="633898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200" dirty="0">
                <a:solidFill>
                  <a:schemeClr val="accent3"/>
                </a:solidFill>
              </a:rPr>
              <a:t>PROFECIASDEJESUS.COM.BR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4AE94BAE-AA48-FF46-B719-8C3B28E7ADAE}"/>
              </a:ext>
            </a:extLst>
          </p:cNvPr>
          <p:cNvSpPr txBox="1"/>
          <p:nvPr/>
        </p:nvSpPr>
        <p:spPr>
          <a:xfrm>
            <a:off x="640973" y="635437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solidFill>
                  <a:schemeClr val="accent3"/>
                </a:solidFill>
              </a:rPr>
              <a:t>PROFECIAS DE JESUS</a:t>
            </a:r>
          </a:p>
        </p:txBody>
      </p:sp>
    </p:spTree>
    <p:extLst>
      <p:ext uri="{BB962C8B-B14F-4D97-AF65-F5344CB8AC3E}">
        <p14:creationId xmlns:p14="http://schemas.microsoft.com/office/powerpoint/2010/main" val="18976350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" name="Rectangle 1050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1028" name="Picture 4" descr="Jesus is the Good Shepherd who searches for lost sheep.">
            <a:extLst>
              <a:ext uri="{FF2B5EF4-FFF2-40B4-BE49-F238E27FC236}">
                <a16:creationId xmlns:a16="http://schemas.microsoft.com/office/drawing/2014/main" id="{87272B15-E5D6-35B7-C70F-6AF90D1A03E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50" b="4967"/>
          <a:stretch/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400901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A9E26204-4935-2346-825D-49E3F87B3158}"/>
              </a:ext>
            </a:extLst>
          </p:cNvPr>
          <p:cNvSpPr txBox="1">
            <a:spLocks/>
          </p:cNvSpPr>
          <p:nvPr/>
        </p:nvSpPr>
        <p:spPr>
          <a:xfrm>
            <a:off x="640973" y="365124"/>
            <a:ext cx="7704241" cy="4862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400" dirty="0">
                <a:solidFill>
                  <a:schemeClr val="accent4"/>
                </a:solidFill>
                <a:latin typeface="Corbel" panose="020B0503020204020204" pitchFamily="34" charset="0"/>
              </a:rPr>
              <a:t>PARÁBOLA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08801F01-121E-0256-BBE4-336A6FFE8201}"/>
              </a:ext>
            </a:extLst>
          </p:cNvPr>
          <p:cNvSpPr txBox="1"/>
          <p:nvPr/>
        </p:nvSpPr>
        <p:spPr>
          <a:xfrm>
            <a:off x="640973" y="635437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solidFill>
                  <a:schemeClr val="accent3"/>
                </a:solidFill>
              </a:rPr>
              <a:t>PROFECIAS DE JESUS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5ABC9500-A0B8-B4A1-A687-4EF14F4A902F}"/>
              </a:ext>
            </a:extLst>
          </p:cNvPr>
          <p:cNvSpPr txBox="1"/>
          <p:nvPr/>
        </p:nvSpPr>
        <p:spPr>
          <a:xfrm>
            <a:off x="8473966" y="633898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200" dirty="0">
                <a:solidFill>
                  <a:schemeClr val="accent3"/>
                </a:solidFill>
              </a:rPr>
              <a:t>PROFECIASDEJESUS.COM.BR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7304FE57-2032-A2C6-D1E4-52E41BB259F6}"/>
              </a:ext>
            </a:extLst>
          </p:cNvPr>
          <p:cNvSpPr txBox="1"/>
          <p:nvPr/>
        </p:nvSpPr>
        <p:spPr>
          <a:xfrm>
            <a:off x="640973" y="1901165"/>
            <a:ext cx="6096000" cy="3139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pt-BR" dirty="0"/>
              <a:t>Parábola, do grego </a:t>
            </a:r>
            <a:r>
              <a:rPr lang="pt-BR" b="0" i="0" dirty="0">
                <a:effectLst/>
              </a:rPr>
              <a:t>PARABOLE significa comparação, noção de que uma coisa pode ser comparada a outra se for colocada ao lado desta.</a:t>
            </a:r>
          </a:p>
          <a:p>
            <a:pPr algn="l"/>
            <a:endParaRPr lang="pt-BR" b="0" i="0" dirty="0">
              <a:effectLst/>
              <a:cs typeface="Calibri" panose="020F0502020204030204" pitchFamily="34" charset="0"/>
            </a:endParaRPr>
          </a:p>
          <a:p>
            <a:pPr algn="l"/>
            <a:r>
              <a:rPr lang="pt-BR" b="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Parábola é uma </a:t>
            </a:r>
            <a:r>
              <a:rPr lang="pt-BR" b="1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pequena narrativa que usa alegorias para transmitir uma lição moral</a:t>
            </a:r>
            <a:r>
              <a:rPr lang="pt-BR" b="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algn="l"/>
            <a:endParaRPr lang="pt-BR" b="0" i="0" dirty="0"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pt-BR" b="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As parábolas são muito comuns na literatura oriental e consistem em histórias que pretendem trazer algum ensinamento de vida. Possuem simbolismo, onde cada elemento da história tem um significado específico.</a:t>
            </a:r>
          </a:p>
        </p:txBody>
      </p:sp>
      <p:pic>
        <p:nvPicPr>
          <p:cNvPr id="3074" name="Picture 2" descr="The Teachings of Jesus Christ | ComeUntoChrist">
            <a:extLst>
              <a:ext uri="{FF2B5EF4-FFF2-40B4-BE49-F238E27FC236}">
                <a16:creationId xmlns:a16="http://schemas.microsoft.com/office/drawing/2014/main" id="{CCA36497-7457-99DE-9156-9D197B0169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6973" y="2016596"/>
            <a:ext cx="4653538" cy="29084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244925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A9E26204-4935-2346-825D-49E3F87B3158}"/>
              </a:ext>
            </a:extLst>
          </p:cNvPr>
          <p:cNvSpPr txBox="1">
            <a:spLocks/>
          </p:cNvSpPr>
          <p:nvPr/>
        </p:nvSpPr>
        <p:spPr>
          <a:xfrm>
            <a:off x="640973" y="365124"/>
            <a:ext cx="7704241" cy="4862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400" dirty="0">
                <a:solidFill>
                  <a:schemeClr val="accent4"/>
                </a:solidFill>
                <a:latin typeface="Corbel" panose="020B0503020204020204" pitchFamily="34" charset="0"/>
              </a:rPr>
              <a:t>A PARÁBOLA DAS OVELHAS E DOS CABRITOS (BODES)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08801F01-121E-0256-BBE4-336A6FFE8201}"/>
              </a:ext>
            </a:extLst>
          </p:cNvPr>
          <p:cNvSpPr txBox="1"/>
          <p:nvPr/>
        </p:nvSpPr>
        <p:spPr>
          <a:xfrm>
            <a:off x="640973" y="635437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solidFill>
                  <a:schemeClr val="accent3"/>
                </a:solidFill>
              </a:rPr>
              <a:t>PROFECIAS DE JESUS</a:t>
            </a:r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206E6731-B804-B740-01DE-DE73BA13A31C}"/>
              </a:ext>
            </a:extLst>
          </p:cNvPr>
          <p:cNvSpPr/>
          <p:nvPr/>
        </p:nvSpPr>
        <p:spPr>
          <a:xfrm>
            <a:off x="676831" y="1026499"/>
            <a:ext cx="5134143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1600" b="0" i="0" baseline="3000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31</a:t>
            </a:r>
            <a:r>
              <a:rPr lang="pt-BR" sz="1600" b="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Quando vier o Filho do Homem na sua majestade e todos os anjos com ele, então, se assentará no trono da sua glória;</a:t>
            </a:r>
            <a:br>
              <a:rPr lang="pt-BR" sz="16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pt-BR" sz="1600" baseline="30000" dirty="0">
                <a:latin typeface="Calibri" panose="020F0502020204030204" pitchFamily="34" charset="0"/>
                <a:cs typeface="Calibri" panose="020F0502020204030204" pitchFamily="34" charset="0"/>
              </a:rPr>
              <a:t>32</a:t>
            </a:r>
            <a:r>
              <a:rPr lang="pt-BR" sz="1600" b="0" i="0" u="sng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e todas as nações serão reunidas em sua presença, e ele </a:t>
            </a:r>
            <a:r>
              <a:rPr lang="pt-BR" sz="1600" b="0" i="0" u="sng" dirty="0">
                <a:solidFill>
                  <a:schemeClr val="bg1"/>
                </a:solidFill>
                <a:effectLst/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separará</a:t>
            </a:r>
            <a:r>
              <a:rPr lang="pt-BR" sz="1600" b="0" i="0" u="sng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uns dos outros, como o pastor </a:t>
            </a:r>
            <a:r>
              <a:rPr lang="pt-BR" sz="1600" b="0" i="0" u="sng" dirty="0">
                <a:solidFill>
                  <a:schemeClr val="bg1"/>
                </a:solidFill>
                <a:effectLst/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separa</a:t>
            </a:r>
            <a:r>
              <a:rPr lang="pt-BR" sz="1600" b="0" i="0" u="sng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dos cabritos as ovelhas</a:t>
            </a:r>
            <a:r>
              <a:rPr lang="pt-BR" sz="1600" b="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;</a:t>
            </a:r>
            <a:br>
              <a:rPr lang="pt-BR" sz="16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pt-BR" sz="1600" baseline="30000" dirty="0">
                <a:latin typeface="Calibri" panose="020F0502020204030204" pitchFamily="34" charset="0"/>
                <a:cs typeface="Calibri" panose="020F0502020204030204" pitchFamily="34" charset="0"/>
              </a:rPr>
              <a:t>33</a:t>
            </a:r>
            <a:r>
              <a:rPr lang="pt-BR" sz="1600" b="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e porá as ovelhas à sua direita, mas os cabritos, à esquerda;</a:t>
            </a:r>
            <a:br>
              <a:rPr lang="pt-BR" sz="16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pt-BR" sz="1600" baseline="30000" dirty="0">
                <a:latin typeface="Calibri" panose="020F0502020204030204" pitchFamily="34" charset="0"/>
                <a:cs typeface="Calibri" panose="020F0502020204030204" pitchFamily="34" charset="0"/>
              </a:rPr>
              <a:t>34</a:t>
            </a:r>
            <a:r>
              <a:rPr lang="pt-BR" sz="1600" b="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então, dirá o Rei aos que estiverem à sua direita: Vinde, benditos de meu Pai! </a:t>
            </a:r>
            <a:r>
              <a:rPr lang="pt-BR" sz="1600" b="0" i="0" u="sng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Entrai na posse do reino que vos está preparado desde a fundação do mundo</a:t>
            </a:r>
            <a:r>
              <a:rPr lang="pt-BR" sz="1600" b="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br>
              <a:rPr lang="pt-BR" sz="16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pt-BR" sz="1600" baseline="30000" dirty="0">
                <a:latin typeface="Calibri" panose="020F0502020204030204" pitchFamily="34" charset="0"/>
                <a:cs typeface="Calibri" panose="020F0502020204030204" pitchFamily="34" charset="0"/>
              </a:rPr>
              <a:t>35</a:t>
            </a:r>
            <a:r>
              <a:rPr lang="pt-BR" sz="1600" b="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Porque tive fome, e me destes de comer; tive sede, e me destes de beber; era forasteiro, e me hospedastes;</a:t>
            </a:r>
            <a:br>
              <a:rPr lang="pt-BR" sz="16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pt-BR" sz="1600" baseline="30000" dirty="0">
                <a:latin typeface="Calibri" panose="020F0502020204030204" pitchFamily="34" charset="0"/>
                <a:cs typeface="Calibri" panose="020F0502020204030204" pitchFamily="34" charset="0"/>
              </a:rPr>
              <a:t>36</a:t>
            </a:r>
            <a:r>
              <a:rPr lang="pt-BR" sz="1600" b="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estava nu, e me vestistes; enfermo, e me visitastes; preso, e fostes ver-me.</a:t>
            </a:r>
            <a:br>
              <a:rPr lang="pt-BR" sz="16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pt-BR" sz="1600" baseline="30000" dirty="0">
                <a:latin typeface="Calibri" panose="020F0502020204030204" pitchFamily="34" charset="0"/>
                <a:cs typeface="Calibri" panose="020F0502020204030204" pitchFamily="34" charset="0"/>
              </a:rPr>
              <a:t>37</a:t>
            </a:r>
            <a:r>
              <a:rPr lang="pt-BR" sz="1600" b="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Então, perguntarão os </a:t>
            </a:r>
            <a:r>
              <a:rPr lang="pt-BR" sz="1600" b="0" i="0" dirty="0">
                <a:solidFill>
                  <a:schemeClr val="bg1"/>
                </a:solidFill>
                <a:effectLst/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justos</a:t>
            </a:r>
            <a:r>
              <a:rPr lang="pt-BR" sz="1600" b="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pt-BR" sz="1600" b="0" i="0" u="sng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Senhor, quando foi que te vimos com fome e te demos de comer? Ou com sede e te demos de beber?</a:t>
            </a:r>
            <a:br>
              <a:rPr lang="pt-BR" sz="16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pt-BR" sz="1600" baseline="30000" dirty="0">
                <a:latin typeface="Calibri" panose="020F0502020204030204" pitchFamily="34" charset="0"/>
                <a:cs typeface="Calibri" panose="020F0502020204030204" pitchFamily="34" charset="0"/>
              </a:rPr>
              <a:t>38</a:t>
            </a:r>
            <a:r>
              <a:rPr lang="pt-BR" sz="1600" b="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E quando te vimos forasteiro e te hospedamos? Ou nu e te vestimos?</a:t>
            </a:r>
            <a:br>
              <a:rPr lang="pt-BR" sz="16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pt-BR" sz="1600" baseline="30000" dirty="0">
                <a:latin typeface="Calibri" panose="020F0502020204030204" pitchFamily="34" charset="0"/>
                <a:cs typeface="Calibri" panose="020F0502020204030204" pitchFamily="34" charset="0"/>
              </a:rPr>
              <a:t>39</a:t>
            </a:r>
            <a:r>
              <a:rPr lang="pt-BR" sz="1600" b="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E quando te vimos enfermo ou preso e te fomos visitar?</a:t>
            </a:r>
            <a:br>
              <a:rPr lang="pt-BR" sz="16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pt-BR" sz="1600" dirty="0">
              <a:solidFill>
                <a:schemeClr val="bg1"/>
              </a:solidFill>
              <a:effectLst/>
              <a:highlight>
                <a:srgbClr val="FFFF00"/>
              </a:highligh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5ABC9500-A0B8-B4A1-A687-4EF14F4A902F}"/>
              </a:ext>
            </a:extLst>
          </p:cNvPr>
          <p:cNvSpPr txBox="1"/>
          <p:nvPr/>
        </p:nvSpPr>
        <p:spPr>
          <a:xfrm>
            <a:off x="8473966" y="633898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200" dirty="0">
                <a:solidFill>
                  <a:schemeClr val="accent3"/>
                </a:solidFill>
              </a:rPr>
              <a:t>PROFECIASDEJESUS.COM.BR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65008F25-CA11-13B3-4BFD-CC95E1496304}"/>
              </a:ext>
            </a:extLst>
          </p:cNvPr>
          <p:cNvSpPr txBox="1"/>
          <p:nvPr/>
        </p:nvSpPr>
        <p:spPr>
          <a:xfrm>
            <a:off x="6096000" y="1026499"/>
            <a:ext cx="5257800" cy="47397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600" b="0" i="0" baseline="3000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40</a:t>
            </a:r>
            <a:r>
              <a:rPr lang="pt-BR" sz="1600" b="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O Rei, respondendo, lhes dirá: </a:t>
            </a:r>
            <a:r>
              <a:rPr lang="pt-BR" sz="1600" b="0" i="0" u="sng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Em verdade vos afirmo que, sempre que o fizestes a um destes meus pequeninos irmãos, a mim o fizestes.</a:t>
            </a:r>
            <a:br>
              <a:rPr lang="pt-BR" sz="16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pt-BR" sz="1600" baseline="30000" dirty="0">
                <a:latin typeface="Calibri" panose="020F0502020204030204" pitchFamily="34" charset="0"/>
                <a:cs typeface="Calibri" panose="020F0502020204030204" pitchFamily="34" charset="0"/>
              </a:rPr>
              <a:t>41</a:t>
            </a:r>
            <a:r>
              <a:rPr lang="pt-BR" sz="1600" b="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Então, o Rei dirá também aos que estiverem à sua esquerda: Apartai-vos de mim, malditos, </a:t>
            </a:r>
            <a:r>
              <a:rPr lang="pt-BR" sz="1600" b="0" i="0" u="sng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para o fogo eterno, preparado para o diabo e seus anjos.</a:t>
            </a:r>
            <a:br>
              <a:rPr lang="pt-BR" sz="16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pt-BR" sz="1600" baseline="30000" dirty="0">
                <a:latin typeface="Calibri" panose="020F0502020204030204" pitchFamily="34" charset="0"/>
                <a:cs typeface="Calibri" panose="020F0502020204030204" pitchFamily="34" charset="0"/>
              </a:rPr>
              <a:t>42</a:t>
            </a:r>
            <a:r>
              <a:rPr lang="pt-BR" sz="1600" b="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Porque tive fome, e não me destes de comer; tive sede, e não me destes de beber;</a:t>
            </a:r>
            <a:br>
              <a:rPr lang="pt-BR" sz="16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pt-BR" sz="1600" baseline="30000" dirty="0">
                <a:latin typeface="Calibri" panose="020F0502020204030204" pitchFamily="34" charset="0"/>
                <a:cs typeface="Calibri" panose="020F0502020204030204" pitchFamily="34" charset="0"/>
              </a:rPr>
              <a:t>43</a:t>
            </a:r>
            <a:r>
              <a:rPr lang="pt-BR" sz="1600" b="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sendo forasteiro, não me hospedastes; estando nu, não me vestistes; achando-me enfermo e preso, não fostes ver-me.</a:t>
            </a:r>
            <a:br>
              <a:rPr lang="pt-BR" sz="16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pt-BR" sz="1600" baseline="30000" dirty="0">
                <a:latin typeface="Calibri" panose="020F0502020204030204" pitchFamily="34" charset="0"/>
                <a:cs typeface="Calibri" panose="020F0502020204030204" pitchFamily="34" charset="0"/>
              </a:rPr>
              <a:t>44</a:t>
            </a:r>
            <a:r>
              <a:rPr lang="pt-BR" sz="1600" b="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E eles lhe perguntarão: </a:t>
            </a:r>
            <a:r>
              <a:rPr lang="pt-BR" sz="1600" b="0" i="0" u="sng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Senhor, quando foi que te vimos com fome, com sede, forasteiro, nu, enfermo ou preso e não te assistimos?</a:t>
            </a:r>
            <a:br>
              <a:rPr lang="pt-BR" sz="16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pt-BR" sz="1600" baseline="30000" dirty="0">
                <a:latin typeface="Calibri" panose="020F0502020204030204" pitchFamily="34" charset="0"/>
                <a:cs typeface="Calibri" panose="020F0502020204030204" pitchFamily="34" charset="0"/>
              </a:rPr>
              <a:t>45</a:t>
            </a:r>
            <a:r>
              <a:rPr lang="pt-BR" sz="1600" b="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Então, lhes responderá: </a:t>
            </a:r>
            <a:r>
              <a:rPr lang="pt-BR" sz="1600" b="0" i="0" u="sng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Em verdade vos digo que, sempre que o deixastes de fazer a um destes mais pequeninos, a mim o deixastes de fazer.</a:t>
            </a:r>
            <a:br>
              <a:rPr lang="pt-BR" sz="1600" u="sng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pt-BR" sz="1600" baseline="30000" dirty="0">
                <a:latin typeface="Calibri" panose="020F0502020204030204" pitchFamily="34" charset="0"/>
                <a:cs typeface="Calibri" panose="020F0502020204030204" pitchFamily="34" charset="0"/>
              </a:rPr>
              <a:t>46</a:t>
            </a:r>
            <a:r>
              <a:rPr lang="pt-BR" sz="1600" b="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E irão estes para o castigo eterno, porém os </a:t>
            </a:r>
            <a:r>
              <a:rPr lang="pt-BR" sz="1600" b="0" i="0" dirty="0">
                <a:solidFill>
                  <a:schemeClr val="bg1"/>
                </a:solidFill>
                <a:effectLst/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justos</a:t>
            </a:r>
            <a:r>
              <a:rPr lang="pt-BR" sz="1600" b="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, para a vida eterna.</a:t>
            </a:r>
            <a:br>
              <a:rPr lang="pt-BR" sz="16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pt-BR" sz="1400" b="0" i="0" dirty="0">
                <a:effectLst/>
                <a:latin typeface="Calibri" panose="020F0502020204030204" pitchFamily="34" charset="0"/>
                <a:cs typeface="Calibri" panose="020F050202020403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Mateus 25:31-46</a:t>
            </a:r>
            <a:endParaRPr lang="pt-BR" sz="1400" dirty="0"/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7CA66B99-EABB-135F-BC28-2F45B68D70AE}"/>
              </a:ext>
            </a:extLst>
          </p:cNvPr>
          <p:cNvSpPr txBox="1"/>
          <p:nvPr/>
        </p:nvSpPr>
        <p:spPr>
          <a:xfrm>
            <a:off x="0" y="2654388"/>
            <a:ext cx="103039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dirty="0" err="1">
                <a:solidFill>
                  <a:schemeClr val="accent4"/>
                </a:solidFill>
              </a:rPr>
              <a:t>Ez</a:t>
            </a:r>
            <a:r>
              <a:rPr lang="pt-BR" sz="1400" dirty="0">
                <a:solidFill>
                  <a:schemeClr val="accent4"/>
                </a:solidFill>
              </a:rPr>
              <a:t> 34.17-20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B65D250E-A2EB-A28D-A791-BCEB13437DF5}"/>
              </a:ext>
            </a:extLst>
          </p:cNvPr>
          <p:cNvSpPr txBox="1"/>
          <p:nvPr/>
        </p:nvSpPr>
        <p:spPr>
          <a:xfrm>
            <a:off x="11123628" y="4230171"/>
            <a:ext cx="103039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dirty="0" err="1">
                <a:solidFill>
                  <a:schemeClr val="accent4"/>
                </a:solidFill>
              </a:rPr>
              <a:t>Is</a:t>
            </a:r>
            <a:r>
              <a:rPr lang="pt-BR" sz="1400" dirty="0">
                <a:solidFill>
                  <a:schemeClr val="accent4"/>
                </a:solidFill>
              </a:rPr>
              <a:t> 58. 6-7</a:t>
            </a: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B78784A5-9A1C-96A0-911A-62A449EE2743}"/>
              </a:ext>
            </a:extLst>
          </p:cNvPr>
          <p:cNvSpPr txBox="1"/>
          <p:nvPr/>
        </p:nvSpPr>
        <p:spPr>
          <a:xfrm>
            <a:off x="11238714" y="1240612"/>
            <a:ext cx="103039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dirty="0" err="1">
                <a:solidFill>
                  <a:schemeClr val="accent4"/>
                </a:solidFill>
              </a:rPr>
              <a:t>Pv</a:t>
            </a:r>
            <a:r>
              <a:rPr lang="pt-BR" sz="1400" dirty="0">
                <a:solidFill>
                  <a:schemeClr val="accent4"/>
                </a:solidFill>
              </a:rPr>
              <a:t> 19.17</a:t>
            </a:r>
          </a:p>
        </p:txBody>
      </p:sp>
    </p:spTree>
    <p:extLst>
      <p:ext uri="{BB962C8B-B14F-4D97-AF65-F5344CB8AC3E}">
        <p14:creationId xmlns:p14="http://schemas.microsoft.com/office/powerpoint/2010/main" val="30754569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A9E26204-4935-2346-825D-49E3F87B3158}"/>
              </a:ext>
            </a:extLst>
          </p:cNvPr>
          <p:cNvSpPr txBox="1">
            <a:spLocks/>
          </p:cNvSpPr>
          <p:nvPr/>
        </p:nvSpPr>
        <p:spPr>
          <a:xfrm>
            <a:off x="640973" y="365124"/>
            <a:ext cx="7967768" cy="4862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400" dirty="0">
                <a:solidFill>
                  <a:schemeClr val="accent4"/>
                </a:solidFill>
                <a:latin typeface="Corbel" panose="020B0503020204020204" pitchFamily="34" charset="0"/>
              </a:rPr>
              <a:t>COMPARAÇÃO COM A PARÁBOLA DO BOM SAMARITANO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08801F01-121E-0256-BBE4-336A6FFE8201}"/>
              </a:ext>
            </a:extLst>
          </p:cNvPr>
          <p:cNvSpPr txBox="1"/>
          <p:nvPr/>
        </p:nvSpPr>
        <p:spPr>
          <a:xfrm>
            <a:off x="640973" y="635437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solidFill>
                  <a:schemeClr val="accent3"/>
                </a:solidFill>
              </a:rPr>
              <a:t>PROFECIAS DE JESUS</a:t>
            </a:r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206E6731-B804-B740-01DE-DE73BA13A31C}"/>
              </a:ext>
            </a:extLst>
          </p:cNvPr>
          <p:cNvSpPr/>
          <p:nvPr/>
        </p:nvSpPr>
        <p:spPr>
          <a:xfrm>
            <a:off x="676831" y="1130876"/>
            <a:ext cx="5134143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1600" b="0" i="0" baseline="3000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25</a:t>
            </a:r>
            <a:r>
              <a:rPr lang="pt-BR" sz="1600" b="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E eis que certo homem, intérprete da Lei, se levantou com o intuito de pôr Jesus à prova e disse-lhe: </a:t>
            </a:r>
            <a:r>
              <a:rPr lang="pt-BR" sz="1600" b="0" i="0" u="sng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Mestre, que farei para herdar a vida eterna?</a:t>
            </a:r>
            <a:br>
              <a:rPr lang="pt-BR" sz="16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pt-BR" sz="1600" baseline="30000" dirty="0">
                <a:latin typeface="Calibri" panose="020F0502020204030204" pitchFamily="34" charset="0"/>
                <a:cs typeface="Calibri" panose="020F0502020204030204" pitchFamily="34" charset="0"/>
              </a:rPr>
              <a:t>26</a:t>
            </a:r>
            <a:r>
              <a:rPr lang="pt-BR" sz="1600" b="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Então, Jesus lhe perguntou: Que está escrito na Lei? Como interpretas?</a:t>
            </a:r>
            <a:br>
              <a:rPr lang="pt-BR" sz="16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pt-BR" sz="1600" baseline="30000" dirty="0">
                <a:latin typeface="Calibri" panose="020F0502020204030204" pitchFamily="34" charset="0"/>
                <a:cs typeface="Calibri" panose="020F0502020204030204" pitchFamily="34" charset="0"/>
              </a:rPr>
              <a:t>27</a:t>
            </a:r>
            <a:r>
              <a:rPr lang="pt-BR" sz="1600" b="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A isto ele respondeu</a:t>
            </a:r>
            <a:r>
              <a:rPr lang="pt-BR" sz="1600" b="0" i="0" u="sng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: Amarás o Senhor, teu Deus, de todo o teu coração, de toda a tua alma, de todas as tuas forças e de todo o teu entendimento; e: Amarás o teu </a:t>
            </a:r>
            <a:r>
              <a:rPr lang="pt-BR" sz="1600" b="0" i="0" u="sng" dirty="0">
                <a:solidFill>
                  <a:schemeClr val="bg1"/>
                </a:solidFill>
                <a:effectLst/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próximo</a:t>
            </a:r>
            <a:r>
              <a:rPr lang="pt-BR" sz="1600" b="0" i="0" u="sng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como a ti mesmo.</a:t>
            </a:r>
            <a:br>
              <a:rPr lang="pt-BR" sz="1600" u="sng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pt-BR" sz="1600" baseline="30000" dirty="0">
                <a:latin typeface="Calibri" panose="020F0502020204030204" pitchFamily="34" charset="0"/>
                <a:cs typeface="Calibri" panose="020F0502020204030204" pitchFamily="34" charset="0"/>
              </a:rPr>
              <a:t>28</a:t>
            </a:r>
            <a:r>
              <a:rPr lang="pt-BR" sz="1600" b="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Então, Jesus lhe disse: Respondeste corretamente; faze isto e viverás.</a:t>
            </a:r>
            <a:br>
              <a:rPr lang="pt-BR" sz="16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pt-BR" sz="1600" baseline="30000" dirty="0">
                <a:latin typeface="Calibri" panose="020F0502020204030204" pitchFamily="34" charset="0"/>
                <a:cs typeface="Calibri" panose="020F0502020204030204" pitchFamily="34" charset="0"/>
              </a:rPr>
              <a:t>29</a:t>
            </a:r>
            <a:r>
              <a:rPr lang="pt-BR" sz="1600" b="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Ele, porém, querendo justificar-se, perguntou a Jesus: Quem é o meu </a:t>
            </a:r>
            <a:r>
              <a:rPr lang="pt-BR" sz="1600" b="0" i="0" dirty="0">
                <a:solidFill>
                  <a:schemeClr val="bg1"/>
                </a:solidFill>
                <a:effectLst/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próximo</a:t>
            </a:r>
            <a:r>
              <a:rPr lang="pt-BR" sz="1600" b="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?</a:t>
            </a:r>
            <a:br>
              <a:rPr lang="pt-BR" sz="16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pt-BR" sz="1600" baseline="30000" dirty="0">
                <a:latin typeface="Calibri" panose="020F0502020204030204" pitchFamily="34" charset="0"/>
                <a:cs typeface="Calibri" panose="020F0502020204030204" pitchFamily="34" charset="0"/>
              </a:rPr>
              <a:t>30</a:t>
            </a:r>
            <a:r>
              <a:rPr lang="pt-BR" sz="1600" b="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Jesus prosseguiu, dizendo: Certo homem descia de Jerusalém para Jericó e veio a cair em mãos de salteadores, os quais, depois de tudo lhe roubarem e lhe causarem muitos ferimentos, retiraram-se, deixando-o semimorto.</a:t>
            </a:r>
            <a:br>
              <a:rPr lang="pt-BR" sz="16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pt-BR" sz="1600" baseline="30000" dirty="0">
                <a:latin typeface="Calibri" panose="020F0502020204030204" pitchFamily="34" charset="0"/>
                <a:cs typeface="Calibri" panose="020F0502020204030204" pitchFamily="34" charset="0"/>
              </a:rPr>
              <a:t>31</a:t>
            </a:r>
            <a:r>
              <a:rPr lang="pt-BR" sz="1600" b="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Casualmente, descia um sacerdote por aquele mesmo caminho e, vendo-o, </a:t>
            </a:r>
            <a:r>
              <a:rPr lang="pt-BR" sz="1600" b="0" i="0" dirty="0">
                <a:solidFill>
                  <a:schemeClr val="bg1"/>
                </a:solidFill>
                <a:effectLst/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passou de largo</a:t>
            </a:r>
            <a:r>
              <a:rPr lang="pt-BR" sz="1600" b="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br>
              <a:rPr lang="pt-BR" sz="16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pt-BR" sz="1600" dirty="0"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5ABC9500-A0B8-B4A1-A687-4EF14F4A902F}"/>
              </a:ext>
            </a:extLst>
          </p:cNvPr>
          <p:cNvSpPr txBox="1"/>
          <p:nvPr/>
        </p:nvSpPr>
        <p:spPr>
          <a:xfrm>
            <a:off x="8473966" y="633898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200" dirty="0">
                <a:solidFill>
                  <a:schemeClr val="accent3"/>
                </a:solidFill>
              </a:rPr>
              <a:t>PROFECIASDEJESUS.COM.BR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65008F25-CA11-13B3-4BFD-CC95E1496304}"/>
              </a:ext>
            </a:extLst>
          </p:cNvPr>
          <p:cNvSpPr txBox="1"/>
          <p:nvPr/>
        </p:nvSpPr>
        <p:spPr>
          <a:xfrm>
            <a:off x="6096000" y="1130876"/>
            <a:ext cx="5257800" cy="42780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600" b="0" i="0" baseline="3000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32</a:t>
            </a:r>
            <a:r>
              <a:rPr lang="pt-BR" sz="1600" b="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Semelhantemente, um levita descia por aquele lugar e, vendo-o, também </a:t>
            </a:r>
            <a:r>
              <a:rPr lang="pt-BR" sz="1600" b="0" i="0" dirty="0">
                <a:solidFill>
                  <a:schemeClr val="bg1"/>
                </a:solidFill>
                <a:effectLst/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passou de largo</a:t>
            </a:r>
            <a:r>
              <a:rPr lang="pt-BR" sz="1600" b="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br>
              <a:rPr lang="pt-BR" sz="16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pt-BR" sz="1600" baseline="30000" dirty="0">
                <a:latin typeface="Calibri" panose="020F0502020204030204" pitchFamily="34" charset="0"/>
                <a:cs typeface="Calibri" panose="020F0502020204030204" pitchFamily="34" charset="0"/>
              </a:rPr>
              <a:t>33</a:t>
            </a:r>
            <a:r>
              <a:rPr lang="pt-BR" sz="1600" b="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Certo samaritano, que seguia o seu caminho, passou-lhe perto e, vendo-o, compadeceu-se dele.</a:t>
            </a:r>
            <a:br>
              <a:rPr lang="pt-BR" sz="16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pt-BR" sz="1600" baseline="30000" dirty="0">
                <a:latin typeface="Calibri" panose="020F0502020204030204" pitchFamily="34" charset="0"/>
                <a:cs typeface="Calibri" panose="020F0502020204030204" pitchFamily="34" charset="0"/>
              </a:rPr>
              <a:t>34</a:t>
            </a:r>
            <a:r>
              <a:rPr lang="pt-BR" sz="1600" b="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E, chegando-se, pensou-lhe os ferimentos, aplicando-lhes óleo e vinho; e, colocando-o sobre o seu próprio animal, levou-o para uma hospedaria e tratou dele.</a:t>
            </a:r>
            <a:br>
              <a:rPr lang="pt-BR" sz="16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pt-BR" sz="1600" baseline="30000" dirty="0">
                <a:latin typeface="Calibri" panose="020F0502020204030204" pitchFamily="34" charset="0"/>
                <a:cs typeface="Calibri" panose="020F0502020204030204" pitchFamily="34" charset="0"/>
              </a:rPr>
              <a:t>35</a:t>
            </a:r>
            <a:r>
              <a:rPr lang="pt-BR" sz="1600" b="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No dia seguinte, tirou dois denários e os entregou ao hospedeiro, dizendo: Cuida deste homem, e, se alguma coisa gastares a mais, eu </a:t>
            </a:r>
            <a:r>
              <a:rPr lang="pt-BR" sz="1600" b="0" i="0" dirty="0" err="1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to</a:t>
            </a:r>
            <a:r>
              <a:rPr lang="pt-BR" sz="1600" b="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indenizarei quando voltar.</a:t>
            </a:r>
            <a:br>
              <a:rPr lang="pt-BR" sz="16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pt-BR" sz="1600" baseline="30000" dirty="0">
                <a:latin typeface="Calibri" panose="020F0502020204030204" pitchFamily="34" charset="0"/>
                <a:cs typeface="Calibri" panose="020F0502020204030204" pitchFamily="34" charset="0"/>
              </a:rPr>
              <a:t>36</a:t>
            </a:r>
            <a:r>
              <a:rPr lang="pt-BR" sz="1600" b="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Qual destes três te parece ter sido o </a:t>
            </a:r>
            <a:r>
              <a:rPr lang="pt-BR" sz="1600" b="0" i="0" dirty="0">
                <a:solidFill>
                  <a:schemeClr val="bg1"/>
                </a:solidFill>
                <a:effectLst/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próximo</a:t>
            </a:r>
            <a:r>
              <a:rPr lang="pt-BR" sz="1600" b="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do homem que caiu nas mãos dos salteadores?</a:t>
            </a:r>
            <a:br>
              <a:rPr lang="pt-BR" sz="16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pt-BR" sz="1600" baseline="30000" dirty="0">
                <a:latin typeface="Calibri" panose="020F0502020204030204" pitchFamily="34" charset="0"/>
                <a:cs typeface="Calibri" panose="020F0502020204030204" pitchFamily="34" charset="0"/>
              </a:rPr>
              <a:t>37</a:t>
            </a:r>
            <a:r>
              <a:rPr lang="pt-BR" sz="1600" b="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Respondeu-lhe o intérprete da Lei: </a:t>
            </a:r>
            <a:r>
              <a:rPr lang="pt-BR" sz="1600" b="0" i="0" u="sng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O que usou de misericórdia para com ele. Então, lhe disse: Vai e procede tu de igual modo.</a:t>
            </a:r>
            <a:br>
              <a:rPr lang="pt-BR" sz="1600" u="sng" dirty="0">
                <a:latin typeface="Calibri" panose="020F0502020204030204" pitchFamily="34" charset="0"/>
                <a:cs typeface="Calibri" panose="020F0502020204030204" pitchFamily="34" charset="0"/>
              </a:rPr>
            </a:br>
            <a:br>
              <a:rPr lang="pt-BR" sz="16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pt-BR" sz="1400" b="0" i="0" dirty="0">
                <a:effectLst/>
                <a:latin typeface="Calibri" panose="020F0502020204030204" pitchFamily="34" charset="0"/>
                <a:cs typeface="Calibri" panose="020F050202020403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Lucas 10:25-37</a:t>
            </a:r>
            <a:endParaRPr lang="pt-BR" sz="1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DBCAC994-021F-6D1B-BC01-6055534DF1FF}"/>
              </a:ext>
            </a:extLst>
          </p:cNvPr>
          <p:cNvSpPr txBox="1"/>
          <p:nvPr/>
        </p:nvSpPr>
        <p:spPr>
          <a:xfrm>
            <a:off x="0" y="2746703"/>
            <a:ext cx="103039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dirty="0" err="1">
                <a:solidFill>
                  <a:schemeClr val="accent4"/>
                </a:solidFill>
              </a:rPr>
              <a:t>Dt</a:t>
            </a:r>
            <a:r>
              <a:rPr lang="pt-BR" sz="1400" dirty="0">
                <a:solidFill>
                  <a:schemeClr val="accent4"/>
                </a:solidFill>
              </a:rPr>
              <a:t> 6.5</a:t>
            </a:r>
            <a:br>
              <a:rPr lang="pt-BR" sz="1400" dirty="0">
                <a:solidFill>
                  <a:schemeClr val="accent4"/>
                </a:solidFill>
              </a:rPr>
            </a:br>
            <a:r>
              <a:rPr lang="pt-BR" sz="1400" dirty="0" err="1">
                <a:solidFill>
                  <a:schemeClr val="accent4"/>
                </a:solidFill>
              </a:rPr>
              <a:t>Lv</a:t>
            </a:r>
            <a:r>
              <a:rPr lang="pt-BR" sz="1400" dirty="0">
                <a:solidFill>
                  <a:schemeClr val="accent4"/>
                </a:solidFill>
              </a:rPr>
              <a:t> 19.18</a:t>
            </a:r>
          </a:p>
        </p:txBody>
      </p:sp>
    </p:spTree>
    <p:extLst>
      <p:ext uri="{BB962C8B-B14F-4D97-AF65-F5344CB8AC3E}">
        <p14:creationId xmlns:p14="http://schemas.microsoft.com/office/powerpoint/2010/main" val="45001334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A9E26204-4935-2346-825D-49E3F87B3158}"/>
              </a:ext>
            </a:extLst>
          </p:cNvPr>
          <p:cNvSpPr txBox="1">
            <a:spLocks/>
          </p:cNvSpPr>
          <p:nvPr/>
        </p:nvSpPr>
        <p:spPr>
          <a:xfrm>
            <a:off x="640973" y="365124"/>
            <a:ext cx="7704241" cy="4862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400" dirty="0">
                <a:solidFill>
                  <a:schemeClr val="accent4"/>
                </a:solidFill>
                <a:latin typeface="Corbel" panose="020B0503020204020204" pitchFamily="34" charset="0"/>
              </a:rPr>
              <a:t>TESTEMUNHO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08801F01-121E-0256-BBE4-336A6FFE8201}"/>
              </a:ext>
            </a:extLst>
          </p:cNvPr>
          <p:cNvSpPr txBox="1"/>
          <p:nvPr/>
        </p:nvSpPr>
        <p:spPr>
          <a:xfrm>
            <a:off x="640973" y="635437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solidFill>
                  <a:schemeClr val="accent3"/>
                </a:solidFill>
              </a:rPr>
              <a:t>PROFECIAS DE JESUS</a:t>
            </a: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EBF7B706-2A46-2B01-3D72-B943A7BF0A50}"/>
              </a:ext>
            </a:extLst>
          </p:cNvPr>
          <p:cNvSpPr txBox="1"/>
          <p:nvPr/>
        </p:nvSpPr>
        <p:spPr>
          <a:xfrm>
            <a:off x="8473966" y="633898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200" dirty="0">
                <a:solidFill>
                  <a:schemeClr val="accent3"/>
                </a:solidFill>
              </a:rPr>
              <a:t>PROFECIASDEJESUS.COM.BR</a:t>
            </a: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02AF4DC6-5F72-F27E-AF10-3A3C69ADDD49}"/>
              </a:ext>
            </a:extLst>
          </p:cNvPr>
          <p:cNvSpPr txBox="1"/>
          <p:nvPr/>
        </p:nvSpPr>
        <p:spPr>
          <a:xfrm>
            <a:off x="640972" y="971367"/>
            <a:ext cx="5455027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b="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Não terás outros deuses diante de mim.</a:t>
            </a:r>
            <a:br>
              <a:rPr lang="pt-BR" sz="12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pt-BR" sz="1200" b="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Não farás para ti imagem de escultura, nem semelhança alguma do que há em cima nos céus, nem embaixo na terra, nem nas águas debaixo da terra.</a:t>
            </a:r>
            <a:br>
              <a:rPr lang="pt-BR" sz="12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pt-BR" sz="1200" b="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Não as adorarás, nem lhes darás culto; porque eu sou o Senhor , teu Deus, Deus zeloso, que visito a iniquidade dos pais nos filhos até à terceira e quarta geração daqueles que me aborrecem</a:t>
            </a:r>
            <a:br>
              <a:rPr lang="pt-BR" sz="12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pt-BR" sz="1200" b="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e faço misericórdia até mil gerações daqueles que me amam e guardam os meus mandamentos.</a:t>
            </a:r>
            <a:br>
              <a:rPr lang="pt-BR" sz="12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pt-BR" sz="1200" b="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Não tomarás o nome do Senhor , teu Deus, em vão, porque o Senhor não terá por inocente o que tomar o seu nome em vão.</a:t>
            </a:r>
            <a:br>
              <a:rPr lang="pt-BR" sz="12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pt-BR" sz="1200" b="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Lembra-te do dia de sábado, para o santificar.</a:t>
            </a:r>
            <a:br>
              <a:rPr lang="pt-BR" sz="12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pt-BR" sz="1200" b="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Seis dias trabalharás e farás toda a tua obra.</a:t>
            </a:r>
            <a:br>
              <a:rPr lang="pt-BR" sz="12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pt-BR" sz="1200" b="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Mas o sétimo dia é o sábado do Senhor , teu Deus; não farás nenhum trabalho, nem tu, nem o teu filho, nem a tua filha, nem o teu servo, nem a tua serva, nem o teu animal, nem o forasteiro das tuas portas para dentro;</a:t>
            </a:r>
            <a:br>
              <a:rPr lang="pt-BR" sz="12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pt-BR" sz="1200" b="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porque, em seis dias, fez o Senhor os céus e a terra, o mar e tudo o que neles há e, ao sétimo dia, descansou; por isso, o Senhor abençoou o dia de sábado e o santificou.</a:t>
            </a:r>
            <a:br>
              <a:rPr lang="pt-BR" sz="12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pt-BR" sz="1200" b="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Honra teu pai e tua mãe, para que se prolonguem os teus dias na terra que o Senhor , teu Deus, te dá.</a:t>
            </a:r>
            <a:br>
              <a:rPr lang="pt-BR" sz="12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pt-BR" sz="1200" b="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Não matarás.</a:t>
            </a:r>
            <a:br>
              <a:rPr lang="pt-BR" sz="12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pt-BR" sz="1200" b="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Não adulterarás.</a:t>
            </a:r>
            <a:br>
              <a:rPr lang="pt-BR" sz="12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pt-BR" sz="1200" b="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Não furtarás.</a:t>
            </a:r>
            <a:br>
              <a:rPr lang="pt-BR" sz="12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pt-BR" sz="1200" b="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Não dirás falso testemunho contra o teu próximo.</a:t>
            </a:r>
            <a:br>
              <a:rPr lang="pt-BR" sz="12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pt-BR" sz="1200" b="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Não cobiçarás a casa do teu próximo. Não cobiçarás a mulher do teu próximo, nem o seu servo, nem a sua serva, nem o seu boi, nem o seu jumento, nem coisa alguma que pertença ao teu próximo.</a:t>
            </a:r>
            <a:br>
              <a:rPr lang="pt-BR" sz="12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pt-BR" sz="1200" b="0" i="0" dirty="0">
                <a:effectLst/>
                <a:latin typeface="Calibri" panose="020F0502020204030204" pitchFamily="34" charset="0"/>
                <a:cs typeface="Calibri" panose="020F050202020403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Êxodo 20:3-17</a:t>
            </a:r>
            <a:endParaRPr lang="pt-BR" sz="12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815A4398-201F-EF79-311F-264E8BA7E63B}"/>
              </a:ext>
            </a:extLst>
          </p:cNvPr>
          <p:cNvSpPr txBox="1"/>
          <p:nvPr/>
        </p:nvSpPr>
        <p:spPr>
          <a:xfrm>
            <a:off x="6437042" y="971367"/>
            <a:ext cx="502827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200" b="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Respondeu-lhe Jesus: Amarás o Senhor, teu Deus, de todo o teu coração, de toda a tua alma e de todo o teu entendimento.</a:t>
            </a:r>
            <a:br>
              <a:rPr lang="pt-BR" sz="12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pt-BR" sz="1200" b="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Este é o grande e primeiro mandamento.</a:t>
            </a:r>
            <a:br>
              <a:rPr lang="pt-BR" sz="12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pt-BR" sz="1200" b="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O segundo, semelhante a este, é: Amarás o teu próximo como a ti mesmo.</a:t>
            </a:r>
            <a:br>
              <a:rPr lang="pt-BR" sz="12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pt-BR" sz="1200" b="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Destes dois mandamentos dependem toda a Lei e os Profetas.</a:t>
            </a:r>
            <a:br>
              <a:rPr lang="pt-BR" sz="12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pt-BR" sz="1200" b="0" i="0" dirty="0">
                <a:effectLst/>
                <a:latin typeface="Calibri" panose="020F0502020204030204" pitchFamily="34" charset="0"/>
                <a:cs typeface="Calibri" panose="020F050202020403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Mateus 22:37-40</a:t>
            </a:r>
            <a:endParaRPr lang="pt-BR" sz="12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1072EDEF-31AC-9981-305F-60A47226424A}"/>
              </a:ext>
            </a:extLst>
          </p:cNvPr>
          <p:cNvSpPr txBox="1"/>
          <p:nvPr/>
        </p:nvSpPr>
        <p:spPr>
          <a:xfrm>
            <a:off x="6437042" y="2593349"/>
            <a:ext cx="502827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200" b="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A ninguém fiqueis devendo coisa alguma, exceto o amor com que vos ameis uns aos outros; pois quem ama o próximo tem cumprido a lei.</a:t>
            </a:r>
            <a:br>
              <a:rPr lang="pt-BR" sz="12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pt-BR" sz="1200" b="0" i="0" dirty="0">
                <a:effectLst/>
                <a:latin typeface="Calibri" panose="020F0502020204030204" pitchFamily="34" charset="0"/>
                <a:cs typeface="Calibri" panose="020F0502020204030204" pitchFamily="34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Romanos 13:8</a:t>
            </a:r>
            <a:endParaRPr lang="pt-BR" sz="12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35AE911B-897F-66AF-4845-482E4A520E2A}"/>
              </a:ext>
            </a:extLst>
          </p:cNvPr>
          <p:cNvSpPr txBox="1"/>
          <p:nvPr/>
        </p:nvSpPr>
        <p:spPr>
          <a:xfrm>
            <a:off x="6437042" y="3661334"/>
            <a:ext cx="502827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200" b="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Ora, o seu mandamento é este: que creiamos em o nome de seu Filho, Jesus Cristo, e nos amemos uns aos outros, segundo o mandamento que nos ordenou.</a:t>
            </a:r>
            <a:br>
              <a:rPr lang="pt-BR" sz="12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pt-BR" sz="1200" b="0" i="0" dirty="0">
                <a:effectLst/>
                <a:latin typeface="Calibri" panose="020F0502020204030204" pitchFamily="34" charset="0"/>
                <a:cs typeface="Calibri" panose="020F0502020204030204" pitchFamily="34" charset="0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1 João 3:23</a:t>
            </a:r>
            <a:endParaRPr lang="pt-BR" sz="12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A2171516-3373-72E2-3913-87661BA3440A}"/>
              </a:ext>
            </a:extLst>
          </p:cNvPr>
          <p:cNvSpPr txBox="1"/>
          <p:nvPr/>
        </p:nvSpPr>
        <p:spPr>
          <a:xfrm>
            <a:off x="6437042" y="4913985"/>
            <a:ext cx="502827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200" b="0" i="0" dirty="0">
                <a:effectLst/>
                <a:latin typeface="Roboto" panose="02000000000000000000" pitchFamily="2" charset="0"/>
              </a:rPr>
              <a:t>Nisto conhecemos que amamos os filhos de Deus: quando amamos a Deus e praticamos os seus mandamentos.</a:t>
            </a:r>
            <a:br>
              <a:rPr lang="pt-BR" sz="1200" dirty="0"/>
            </a:br>
            <a:r>
              <a:rPr lang="pt-BR" sz="1200" b="0" i="0" dirty="0">
                <a:effectLst/>
                <a:latin typeface="Roboto" panose="02000000000000000000" pitchFamily="2" charset="0"/>
              </a:rPr>
              <a:t>Porque este é o amor de Deus: que guardemos os seus mandamentos; ora, os seus mandamentos não são penosos,</a:t>
            </a:r>
            <a:br>
              <a:rPr lang="pt-BR" sz="1200" dirty="0"/>
            </a:br>
            <a:br>
              <a:rPr lang="pt-BR" sz="1200" dirty="0"/>
            </a:br>
            <a:r>
              <a:rPr lang="pt-BR" sz="1200" b="0" i="0" dirty="0">
                <a:effectLst/>
                <a:latin typeface="Roboto" panose="02000000000000000000" pitchFamily="2" charset="0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1 João 5:2,3</a:t>
            </a:r>
            <a:endParaRPr lang="pt-BR" sz="1200" dirty="0"/>
          </a:p>
        </p:txBody>
      </p:sp>
      <p:cxnSp>
        <p:nvCxnSpPr>
          <p:cNvPr id="18" name="Conector em Curva 17">
            <a:extLst>
              <a:ext uri="{FF2B5EF4-FFF2-40B4-BE49-F238E27FC236}">
                <a16:creationId xmlns:a16="http://schemas.microsoft.com/office/drawing/2014/main" id="{638952FE-17A0-7E28-091A-08F1E9C665D7}"/>
              </a:ext>
            </a:extLst>
          </p:cNvPr>
          <p:cNvCxnSpPr>
            <a:stCxn id="2" idx="0"/>
            <a:endCxn id="8" idx="0"/>
          </p:cNvCxnSpPr>
          <p:nvPr/>
        </p:nvCxnSpPr>
        <p:spPr>
          <a:xfrm rot="5400000" flipH="1" flipV="1">
            <a:off x="6159831" y="-1819978"/>
            <a:ext cx="12700" cy="5582691"/>
          </a:xfrm>
          <a:prstGeom prst="curvedConnector3">
            <a:avLst>
              <a:gd name="adj1" fmla="val 1800000"/>
            </a:avLst>
          </a:prstGeom>
          <a:ln w="28575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0" name="Conector em Curva 19">
            <a:extLst>
              <a:ext uri="{FF2B5EF4-FFF2-40B4-BE49-F238E27FC236}">
                <a16:creationId xmlns:a16="http://schemas.microsoft.com/office/drawing/2014/main" id="{F7D9FCDD-6D71-D9C8-3CB1-D7BEF61BEA12}"/>
              </a:ext>
            </a:extLst>
          </p:cNvPr>
          <p:cNvCxnSpPr>
            <a:stCxn id="8" idx="3"/>
            <a:endCxn id="10" idx="3"/>
          </p:cNvCxnSpPr>
          <p:nvPr/>
        </p:nvCxnSpPr>
        <p:spPr>
          <a:xfrm>
            <a:off x="11465312" y="1571532"/>
            <a:ext cx="12700" cy="1344983"/>
          </a:xfrm>
          <a:prstGeom prst="curvedConnector3">
            <a:avLst>
              <a:gd name="adj1" fmla="val 1800000"/>
            </a:avLst>
          </a:prstGeom>
          <a:ln w="28575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2" name="Conector em Curva 21">
            <a:extLst>
              <a:ext uri="{FF2B5EF4-FFF2-40B4-BE49-F238E27FC236}">
                <a16:creationId xmlns:a16="http://schemas.microsoft.com/office/drawing/2014/main" id="{005520C1-C8D3-C53E-E651-B65FD694326B}"/>
              </a:ext>
            </a:extLst>
          </p:cNvPr>
          <p:cNvCxnSpPr>
            <a:stCxn id="10" idx="3"/>
            <a:endCxn id="12" idx="3"/>
          </p:cNvCxnSpPr>
          <p:nvPr/>
        </p:nvCxnSpPr>
        <p:spPr>
          <a:xfrm>
            <a:off x="11465312" y="2916515"/>
            <a:ext cx="12700" cy="1160318"/>
          </a:xfrm>
          <a:prstGeom prst="curvedConnector3">
            <a:avLst>
              <a:gd name="adj1" fmla="val 1800000"/>
            </a:avLst>
          </a:prstGeom>
          <a:ln w="28575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4" name="Conector em Curva 23">
            <a:extLst>
              <a:ext uri="{FF2B5EF4-FFF2-40B4-BE49-F238E27FC236}">
                <a16:creationId xmlns:a16="http://schemas.microsoft.com/office/drawing/2014/main" id="{61AD33A2-0F10-D31D-E81E-7FFED1C5ED31}"/>
              </a:ext>
            </a:extLst>
          </p:cNvPr>
          <p:cNvCxnSpPr>
            <a:stCxn id="12" idx="3"/>
            <a:endCxn id="15" idx="3"/>
          </p:cNvCxnSpPr>
          <p:nvPr/>
        </p:nvCxnSpPr>
        <p:spPr>
          <a:xfrm>
            <a:off x="11465312" y="4076833"/>
            <a:ext cx="12700" cy="1437317"/>
          </a:xfrm>
          <a:prstGeom prst="curvedConnector3">
            <a:avLst>
              <a:gd name="adj1" fmla="val 1800000"/>
            </a:avLst>
          </a:prstGeom>
          <a:ln w="28575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6" name="Conector em Curva 25">
            <a:extLst>
              <a:ext uri="{FF2B5EF4-FFF2-40B4-BE49-F238E27FC236}">
                <a16:creationId xmlns:a16="http://schemas.microsoft.com/office/drawing/2014/main" id="{CEF7C1AF-4DAF-8A01-1E95-17FE61306D48}"/>
              </a:ext>
            </a:extLst>
          </p:cNvPr>
          <p:cNvCxnSpPr>
            <a:stCxn id="15" idx="2"/>
            <a:endCxn id="2" idx="2"/>
          </p:cNvCxnSpPr>
          <p:nvPr/>
        </p:nvCxnSpPr>
        <p:spPr>
          <a:xfrm rot="5400000">
            <a:off x="6099816" y="3382985"/>
            <a:ext cx="120032" cy="5582691"/>
          </a:xfrm>
          <a:prstGeom prst="curvedConnector3">
            <a:avLst>
              <a:gd name="adj1" fmla="val 290449"/>
            </a:avLst>
          </a:prstGeom>
          <a:ln w="28575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3550748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A9E26204-4935-2346-825D-49E3F87B3158}"/>
              </a:ext>
            </a:extLst>
          </p:cNvPr>
          <p:cNvSpPr txBox="1">
            <a:spLocks/>
          </p:cNvSpPr>
          <p:nvPr/>
        </p:nvSpPr>
        <p:spPr>
          <a:xfrm>
            <a:off x="640973" y="365124"/>
            <a:ext cx="7704241" cy="4862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400" dirty="0">
                <a:solidFill>
                  <a:schemeClr val="accent4"/>
                </a:solidFill>
                <a:latin typeface="Corbel" panose="020B0503020204020204" pitchFamily="34" charset="0"/>
              </a:rPr>
              <a:t>TESTEMUNHO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08801F01-121E-0256-BBE4-336A6FFE8201}"/>
              </a:ext>
            </a:extLst>
          </p:cNvPr>
          <p:cNvSpPr txBox="1"/>
          <p:nvPr/>
        </p:nvSpPr>
        <p:spPr>
          <a:xfrm>
            <a:off x="640973" y="635437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solidFill>
                  <a:schemeClr val="accent3"/>
                </a:solidFill>
              </a:rPr>
              <a:t>PROFECIAS DE JESUS</a:t>
            </a: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EBF7B706-2A46-2B01-3D72-B943A7BF0A50}"/>
              </a:ext>
            </a:extLst>
          </p:cNvPr>
          <p:cNvSpPr txBox="1"/>
          <p:nvPr/>
        </p:nvSpPr>
        <p:spPr>
          <a:xfrm>
            <a:off x="8473966" y="633898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200" dirty="0">
                <a:solidFill>
                  <a:schemeClr val="accent3"/>
                </a:solidFill>
              </a:rPr>
              <a:t>PROFECIASDEJESUS.COM.BR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E689F346-6859-1947-FDF4-877C008B9B0E}"/>
              </a:ext>
            </a:extLst>
          </p:cNvPr>
          <p:cNvSpPr txBox="1"/>
          <p:nvPr/>
        </p:nvSpPr>
        <p:spPr>
          <a:xfrm>
            <a:off x="794657" y="2264028"/>
            <a:ext cx="10559143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2800" dirty="0"/>
              <a:t>Amor a Deus </a:t>
            </a:r>
            <a:r>
              <a:rPr lang="pt-BR" sz="2000" dirty="0">
                <a:solidFill>
                  <a:schemeClr val="accent4"/>
                </a:solidFill>
              </a:rPr>
              <a:t>(</a:t>
            </a:r>
            <a:r>
              <a:rPr lang="pt-BR" sz="2000" dirty="0" err="1">
                <a:solidFill>
                  <a:schemeClr val="accent4"/>
                </a:solidFill>
              </a:rPr>
              <a:t>Mt</a:t>
            </a:r>
            <a:r>
              <a:rPr lang="pt-BR" sz="2000" dirty="0">
                <a:solidFill>
                  <a:schemeClr val="accent4"/>
                </a:solidFill>
              </a:rPr>
              <a:t> 22.37-40; </a:t>
            </a:r>
            <a:r>
              <a:rPr lang="pt-BR" sz="2000" dirty="0" err="1">
                <a:solidFill>
                  <a:schemeClr val="accent4"/>
                </a:solidFill>
              </a:rPr>
              <a:t>Jo</a:t>
            </a:r>
            <a:r>
              <a:rPr lang="pt-BR" sz="2000" dirty="0">
                <a:solidFill>
                  <a:schemeClr val="accent4"/>
                </a:solidFill>
              </a:rPr>
              <a:t> 14.15,21-23;)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2800" dirty="0"/>
              <a:t>Amor ao próximo </a:t>
            </a:r>
            <a:r>
              <a:rPr lang="pt-BR" sz="2000" dirty="0">
                <a:solidFill>
                  <a:srgbClr val="FFC000"/>
                </a:solidFill>
              </a:rPr>
              <a:t>(</a:t>
            </a:r>
            <a:r>
              <a:rPr lang="pt-BR" sz="2000" dirty="0" err="1">
                <a:solidFill>
                  <a:srgbClr val="FFC000"/>
                </a:solidFill>
              </a:rPr>
              <a:t>Jo</a:t>
            </a:r>
            <a:r>
              <a:rPr lang="pt-BR" sz="2000" dirty="0">
                <a:solidFill>
                  <a:srgbClr val="FFC000"/>
                </a:solidFill>
              </a:rPr>
              <a:t> 13.34,35; 15.12,17)</a:t>
            </a:r>
            <a:endParaRPr lang="pt-BR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2800" dirty="0"/>
              <a:t>Frutos de amor (boas obras) </a:t>
            </a:r>
            <a:r>
              <a:rPr lang="pt-BR" sz="2000" dirty="0">
                <a:solidFill>
                  <a:srgbClr val="FFC000"/>
                </a:solidFill>
              </a:rPr>
              <a:t>(</a:t>
            </a:r>
            <a:r>
              <a:rPr lang="pt-BR" sz="2000" dirty="0" err="1">
                <a:solidFill>
                  <a:srgbClr val="FFC000"/>
                </a:solidFill>
              </a:rPr>
              <a:t>Jo</a:t>
            </a:r>
            <a:r>
              <a:rPr lang="pt-BR" sz="2000" dirty="0">
                <a:solidFill>
                  <a:srgbClr val="FFC000"/>
                </a:solidFill>
              </a:rPr>
              <a:t> 15.13; 1 </a:t>
            </a:r>
            <a:r>
              <a:rPr lang="pt-BR" sz="2000" dirty="0" err="1">
                <a:solidFill>
                  <a:srgbClr val="FFC000"/>
                </a:solidFill>
              </a:rPr>
              <a:t>Jo</a:t>
            </a:r>
            <a:r>
              <a:rPr lang="pt-BR" sz="2000" dirty="0">
                <a:solidFill>
                  <a:srgbClr val="FFC000"/>
                </a:solidFill>
              </a:rPr>
              <a:t> 3.16,17)</a:t>
            </a:r>
            <a:endParaRPr lang="pt-BR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2800" dirty="0"/>
              <a:t>Praticar a verdadeira religião </a:t>
            </a:r>
            <a:r>
              <a:rPr lang="pt-BR" sz="2000" dirty="0">
                <a:solidFill>
                  <a:srgbClr val="FFC000"/>
                </a:solidFill>
              </a:rPr>
              <a:t>(</a:t>
            </a:r>
            <a:r>
              <a:rPr lang="pt-BR" sz="2000" dirty="0" err="1">
                <a:solidFill>
                  <a:srgbClr val="FFC000"/>
                </a:solidFill>
              </a:rPr>
              <a:t>Tg</a:t>
            </a:r>
            <a:r>
              <a:rPr lang="pt-BR" sz="2000" dirty="0">
                <a:solidFill>
                  <a:srgbClr val="FFC000"/>
                </a:solidFill>
              </a:rPr>
              <a:t>  1.27; )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2800" b="0" i="0" dirty="0">
                <a:effectLst/>
              </a:rPr>
              <a:t>Sem acepção de pessoas </a:t>
            </a:r>
            <a:r>
              <a:rPr lang="pt-BR" sz="2000" dirty="0">
                <a:solidFill>
                  <a:srgbClr val="FFC000"/>
                </a:solidFill>
              </a:rPr>
              <a:t>(</a:t>
            </a:r>
            <a:r>
              <a:rPr lang="pt-BR" sz="2000" dirty="0" err="1">
                <a:solidFill>
                  <a:srgbClr val="FFC000"/>
                </a:solidFill>
              </a:rPr>
              <a:t>Tg</a:t>
            </a:r>
            <a:r>
              <a:rPr lang="pt-BR" sz="2000" dirty="0">
                <a:solidFill>
                  <a:srgbClr val="FFC000"/>
                </a:solidFill>
              </a:rPr>
              <a:t> 2.5-9)</a:t>
            </a:r>
          </a:p>
          <a:p>
            <a:endParaRPr lang="pt-BR" sz="2000" dirty="0">
              <a:solidFill>
                <a:srgbClr val="FFC000"/>
              </a:solidFill>
            </a:endParaRPr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6BD280EF-452E-7FF7-648B-529E39218A92}"/>
              </a:ext>
            </a:extLst>
          </p:cNvPr>
          <p:cNvSpPr/>
          <p:nvPr/>
        </p:nvSpPr>
        <p:spPr>
          <a:xfrm>
            <a:off x="794657" y="1450333"/>
            <a:ext cx="330398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dirty="0">
                <a:solidFill>
                  <a:schemeClr val="accent2"/>
                </a:solidFill>
              </a:rPr>
              <a:t>O DEVER DO SEGUIDOR DE JESUS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15927589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A9E26204-4935-2346-825D-49E3F87B3158}"/>
              </a:ext>
            </a:extLst>
          </p:cNvPr>
          <p:cNvSpPr txBox="1">
            <a:spLocks/>
          </p:cNvSpPr>
          <p:nvPr/>
        </p:nvSpPr>
        <p:spPr>
          <a:xfrm>
            <a:off x="640973" y="365124"/>
            <a:ext cx="7704241" cy="4862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400" dirty="0">
                <a:solidFill>
                  <a:schemeClr val="accent4"/>
                </a:solidFill>
                <a:latin typeface="Corbel" panose="020B0503020204020204" pitchFamily="34" charset="0"/>
              </a:rPr>
              <a:t>TRABALHO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AADADCB6-5084-5325-2DD1-0C8CAC1C9DC7}"/>
              </a:ext>
            </a:extLst>
          </p:cNvPr>
          <p:cNvSpPr txBox="1"/>
          <p:nvPr/>
        </p:nvSpPr>
        <p:spPr>
          <a:xfrm>
            <a:off x="640973" y="635437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solidFill>
                  <a:schemeClr val="accent3"/>
                </a:solidFill>
              </a:rPr>
              <a:t>PROFECIAS DE JESUS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73446DA8-C9E0-03C4-9E24-7F8577C4DE1B}"/>
              </a:ext>
            </a:extLst>
          </p:cNvPr>
          <p:cNvSpPr txBox="1"/>
          <p:nvPr/>
        </p:nvSpPr>
        <p:spPr>
          <a:xfrm>
            <a:off x="2175164" y="1331823"/>
            <a:ext cx="7841672" cy="41943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lvl="1" indent="0">
              <a:lnSpc>
                <a:spcPct val="120000"/>
              </a:lnSpc>
              <a:buNone/>
            </a:pPr>
            <a:r>
              <a:rPr lang="pt-BR" sz="2800" b="0" i="0" dirty="0">
                <a:effectLst/>
              </a:rPr>
              <a:t>E nós conhecemos e cremos no amor que Deus tem por nós. </a:t>
            </a:r>
            <a:r>
              <a:rPr lang="pt-BR" sz="2800" b="0" i="0" dirty="0">
                <a:solidFill>
                  <a:schemeClr val="accent4"/>
                </a:solidFill>
                <a:effectLst/>
              </a:rPr>
              <a:t>Deus é amor, e aquele que permanece no amor permanece em Deus, e Deus, nele</a:t>
            </a:r>
            <a:r>
              <a:rPr lang="pt-BR" sz="2800" b="0" i="0" dirty="0">
                <a:effectLst/>
              </a:rPr>
              <a:t>.</a:t>
            </a:r>
            <a:br>
              <a:rPr lang="pt-BR" sz="2800" dirty="0"/>
            </a:br>
            <a:r>
              <a:rPr lang="pt-BR" sz="2800" b="0" i="0" dirty="0">
                <a:effectLst/>
              </a:rPr>
              <a:t>Nisto é em nós aperfeiçoado o amor, </a:t>
            </a:r>
            <a:r>
              <a:rPr lang="pt-BR" sz="2800" b="0" i="0" dirty="0">
                <a:solidFill>
                  <a:schemeClr val="accent4"/>
                </a:solidFill>
                <a:effectLst/>
              </a:rPr>
              <a:t>para que, no Dia do Juízo, mantenhamos confiança</a:t>
            </a:r>
            <a:r>
              <a:rPr lang="pt-BR" sz="2800" b="0" i="0" dirty="0">
                <a:effectLst/>
              </a:rPr>
              <a:t>; pois, segundo ele é, também nós somos neste mundo.</a:t>
            </a:r>
            <a:br>
              <a:rPr lang="pt-BR" sz="2800" dirty="0"/>
            </a:br>
            <a:r>
              <a:rPr lang="pt-BR" sz="2400" b="0" i="0" dirty="0">
                <a:effectLst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1 João 4:16,17</a:t>
            </a:r>
            <a:endParaRPr lang="pt-BR" sz="2000" dirty="0"/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B6D5263C-13A1-0146-DED3-64FC189DE3D7}"/>
              </a:ext>
            </a:extLst>
          </p:cNvPr>
          <p:cNvSpPr txBox="1"/>
          <p:nvPr/>
        </p:nvSpPr>
        <p:spPr>
          <a:xfrm>
            <a:off x="8473966" y="633898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200" dirty="0">
                <a:solidFill>
                  <a:schemeClr val="accent3"/>
                </a:solidFill>
              </a:rPr>
              <a:t>PROFECIASDEJESUS.COM.BR</a:t>
            </a:r>
          </a:p>
        </p:txBody>
      </p:sp>
    </p:spTree>
    <p:extLst>
      <p:ext uri="{BB962C8B-B14F-4D97-AF65-F5344CB8AC3E}">
        <p14:creationId xmlns:p14="http://schemas.microsoft.com/office/powerpoint/2010/main" val="384033553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5" name="Rectangle 2074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052" name="Picture 4" descr="JESUS THE GOOD SHEPHERD - YouTube">
            <a:extLst>
              <a:ext uri="{FF2B5EF4-FFF2-40B4-BE49-F238E27FC236}">
                <a16:creationId xmlns:a16="http://schemas.microsoft.com/office/drawing/2014/main" id="{E31246BA-9693-8D6A-9731-8F23F93F799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"/>
          <a:stretch/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0951053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Espaço Reservado para Conteúdo 8">
            <a:extLst>
              <a:ext uri="{FF2B5EF4-FFF2-40B4-BE49-F238E27FC236}">
                <a16:creationId xmlns:a16="http://schemas.microsoft.com/office/drawing/2014/main" id="{21194CB5-2E50-2447-BCF1-26B70F76D6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973" y="1799420"/>
            <a:ext cx="10712827" cy="451712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t-BR" sz="2000" b="1" dirty="0">
                <a:solidFill>
                  <a:schemeClr val="accent4"/>
                </a:solidFill>
              </a:rPr>
              <a:t>11/11</a:t>
            </a:r>
            <a:r>
              <a:rPr lang="pt-BR" sz="2000" dirty="0">
                <a:solidFill>
                  <a:schemeClr val="accent4"/>
                </a:solidFill>
              </a:rPr>
              <a:t> - Sinais da Segunda Vinda (</a:t>
            </a:r>
            <a:r>
              <a:rPr lang="pt-BR" sz="2000" dirty="0" err="1">
                <a:solidFill>
                  <a:schemeClr val="accent4"/>
                </a:solidFill>
              </a:rPr>
              <a:t>Mt</a:t>
            </a:r>
            <a:r>
              <a:rPr lang="pt-BR" sz="2000" dirty="0">
                <a:solidFill>
                  <a:schemeClr val="accent4"/>
                </a:solidFill>
              </a:rPr>
              <a:t> 24.1-28)</a:t>
            </a:r>
          </a:p>
          <a:p>
            <a:pPr marL="0" indent="0">
              <a:buNone/>
            </a:pPr>
            <a:r>
              <a:rPr lang="pt-BR" sz="2000" b="1" dirty="0">
                <a:solidFill>
                  <a:schemeClr val="accent4"/>
                </a:solidFill>
              </a:rPr>
              <a:t>18/11</a:t>
            </a:r>
            <a:r>
              <a:rPr lang="pt-BR" sz="2000" dirty="0">
                <a:solidFill>
                  <a:schemeClr val="accent4"/>
                </a:solidFill>
              </a:rPr>
              <a:t> - Vigilância e Juízo (</a:t>
            </a:r>
            <a:r>
              <a:rPr lang="pt-BR" sz="2000" dirty="0" err="1">
                <a:solidFill>
                  <a:schemeClr val="accent4"/>
                </a:solidFill>
              </a:rPr>
              <a:t>Mt</a:t>
            </a:r>
            <a:r>
              <a:rPr lang="pt-BR" sz="2000" dirty="0">
                <a:solidFill>
                  <a:schemeClr val="accent4"/>
                </a:solidFill>
              </a:rPr>
              <a:t> 24.32-44)</a:t>
            </a:r>
            <a:endParaRPr lang="pt-BR" sz="2000" dirty="0"/>
          </a:p>
          <a:p>
            <a:pPr marL="0" indent="0">
              <a:buNone/>
            </a:pPr>
            <a:r>
              <a:rPr lang="pt-BR" sz="2000" b="1" dirty="0">
                <a:solidFill>
                  <a:schemeClr val="accent4"/>
                </a:solidFill>
              </a:rPr>
              <a:t>25/11</a:t>
            </a:r>
            <a:r>
              <a:rPr lang="pt-BR" sz="2000" dirty="0">
                <a:solidFill>
                  <a:schemeClr val="accent4"/>
                </a:solidFill>
              </a:rPr>
              <a:t> - Vigilância e Fidelidade (</a:t>
            </a:r>
            <a:r>
              <a:rPr lang="pt-BR" sz="2000" dirty="0" err="1">
                <a:solidFill>
                  <a:schemeClr val="accent4"/>
                </a:solidFill>
              </a:rPr>
              <a:t>Mt</a:t>
            </a:r>
            <a:r>
              <a:rPr lang="pt-BR" sz="2000" dirty="0">
                <a:solidFill>
                  <a:schemeClr val="accent4"/>
                </a:solidFill>
              </a:rPr>
              <a:t> 24.45-51)</a:t>
            </a:r>
            <a:endParaRPr lang="pt-BR" sz="2000" dirty="0"/>
          </a:p>
          <a:p>
            <a:pPr marL="0" indent="0">
              <a:buNone/>
            </a:pPr>
            <a:r>
              <a:rPr lang="pt-BR" sz="2000" b="1" dirty="0">
                <a:solidFill>
                  <a:srgbClr val="FFC000"/>
                </a:solidFill>
              </a:rPr>
              <a:t>02/12</a:t>
            </a:r>
            <a:r>
              <a:rPr lang="pt-BR" sz="2000" dirty="0">
                <a:solidFill>
                  <a:srgbClr val="FFC000"/>
                </a:solidFill>
              </a:rPr>
              <a:t> - Vigilância e Preparo (</a:t>
            </a:r>
            <a:r>
              <a:rPr lang="pt-BR" sz="2000" dirty="0" err="1">
                <a:solidFill>
                  <a:srgbClr val="FFC000"/>
                </a:solidFill>
              </a:rPr>
              <a:t>Mt</a:t>
            </a:r>
            <a:r>
              <a:rPr lang="pt-BR" sz="2000" dirty="0">
                <a:solidFill>
                  <a:srgbClr val="FFC000"/>
                </a:solidFill>
              </a:rPr>
              <a:t> 25.1-13)</a:t>
            </a:r>
          </a:p>
          <a:p>
            <a:pPr marL="0" indent="0">
              <a:buNone/>
            </a:pPr>
            <a:r>
              <a:rPr lang="pt-BR" sz="2000" b="1" dirty="0">
                <a:solidFill>
                  <a:schemeClr val="accent4"/>
                </a:solidFill>
              </a:rPr>
              <a:t>09/12</a:t>
            </a:r>
            <a:r>
              <a:rPr lang="pt-BR" sz="2000" dirty="0">
                <a:solidFill>
                  <a:schemeClr val="accent4"/>
                </a:solidFill>
              </a:rPr>
              <a:t> - Vigilância e Trabalho (</a:t>
            </a:r>
            <a:r>
              <a:rPr lang="pt-BR" sz="2000" dirty="0" err="1">
                <a:solidFill>
                  <a:schemeClr val="accent4"/>
                </a:solidFill>
              </a:rPr>
              <a:t>Mt</a:t>
            </a:r>
            <a:r>
              <a:rPr lang="pt-BR" sz="2000" dirty="0">
                <a:solidFill>
                  <a:schemeClr val="accent4"/>
                </a:solidFill>
              </a:rPr>
              <a:t> 25.14-30)</a:t>
            </a:r>
            <a:endParaRPr lang="pt-BR" sz="2000" dirty="0"/>
          </a:p>
          <a:p>
            <a:pPr marL="0" indent="0">
              <a:buNone/>
            </a:pPr>
            <a:r>
              <a:rPr lang="pt-BR" sz="2000" b="1" dirty="0">
                <a:solidFill>
                  <a:srgbClr val="FFC000"/>
                </a:solidFill>
              </a:rPr>
              <a:t>16/12</a:t>
            </a:r>
            <a:r>
              <a:rPr lang="pt-BR" sz="2000" dirty="0">
                <a:solidFill>
                  <a:srgbClr val="FFC000"/>
                </a:solidFill>
              </a:rPr>
              <a:t> - Vigilância e Testemunho </a:t>
            </a:r>
            <a:r>
              <a:rPr lang="pt-BR" sz="2000" dirty="0">
                <a:solidFill>
                  <a:schemeClr val="accent4"/>
                </a:solidFill>
              </a:rPr>
              <a:t>(</a:t>
            </a:r>
            <a:r>
              <a:rPr lang="pt-BR" sz="2000" dirty="0" err="1">
                <a:solidFill>
                  <a:schemeClr val="accent4"/>
                </a:solidFill>
              </a:rPr>
              <a:t>Mt</a:t>
            </a:r>
            <a:r>
              <a:rPr lang="pt-BR" sz="2000" dirty="0">
                <a:solidFill>
                  <a:schemeClr val="accent4"/>
                </a:solidFill>
              </a:rPr>
              <a:t> 25.31-46)</a:t>
            </a:r>
            <a:endParaRPr lang="pt-BR" sz="2000" dirty="0"/>
          </a:p>
          <a:p>
            <a:pPr marL="0" indent="0">
              <a:buNone/>
            </a:pPr>
            <a:r>
              <a:rPr lang="pt-BR" sz="2000" b="1" dirty="0"/>
              <a:t>23/12</a:t>
            </a:r>
            <a:r>
              <a:rPr lang="pt-BR" sz="2000" dirty="0"/>
              <a:t> - Segunda Vinda</a:t>
            </a:r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4A67C095-8C6E-5CFC-667C-EF948B5FDB22}"/>
              </a:ext>
            </a:extLst>
          </p:cNvPr>
          <p:cNvSpPr txBox="1">
            <a:spLocks/>
          </p:cNvSpPr>
          <p:nvPr/>
        </p:nvSpPr>
        <p:spPr>
          <a:xfrm>
            <a:off x="640973" y="365124"/>
            <a:ext cx="7704241" cy="4862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400" dirty="0">
                <a:solidFill>
                  <a:schemeClr val="accent4"/>
                </a:solidFill>
                <a:latin typeface="Corbel" panose="020B0503020204020204" pitchFamily="34" charset="0"/>
              </a:rPr>
              <a:t>VIGILÂNCIA E PREPARO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FD42C5C4-D20C-5654-61C4-7F5D87960685}"/>
              </a:ext>
            </a:extLst>
          </p:cNvPr>
          <p:cNvSpPr txBox="1"/>
          <p:nvPr/>
        </p:nvSpPr>
        <p:spPr>
          <a:xfrm>
            <a:off x="8473966" y="633898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200" dirty="0">
                <a:solidFill>
                  <a:schemeClr val="accent3"/>
                </a:solidFill>
              </a:rPr>
              <a:t>PROFECIADDEJESUS.COM.BR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2AD704BE-C128-09B3-4980-A04B1EC624FB}"/>
              </a:ext>
            </a:extLst>
          </p:cNvPr>
          <p:cNvSpPr txBox="1"/>
          <p:nvPr/>
        </p:nvSpPr>
        <p:spPr>
          <a:xfrm>
            <a:off x="640973" y="635437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solidFill>
                  <a:schemeClr val="accent3"/>
                </a:solidFill>
              </a:rPr>
              <a:t>PROFECIAS DE JESUS</a:t>
            </a:r>
          </a:p>
        </p:txBody>
      </p:sp>
    </p:spTree>
    <p:extLst>
      <p:ext uri="{BB962C8B-B14F-4D97-AF65-F5344CB8AC3E}">
        <p14:creationId xmlns:p14="http://schemas.microsoft.com/office/powerpoint/2010/main" val="30915958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4508</TotalTime>
  <Words>1674</Words>
  <Application>Microsoft Macintosh PowerPoint</Application>
  <PresentationFormat>Widescreen</PresentationFormat>
  <Paragraphs>68</Paragraphs>
  <Slides>11</Slides>
  <Notes>8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11</vt:i4>
      </vt:variant>
    </vt:vector>
  </HeadingPairs>
  <TitlesOfParts>
    <vt:vector size="17" baseType="lpstr">
      <vt:lpstr>Arial</vt:lpstr>
      <vt:lpstr>Calibri</vt:lpstr>
      <vt:lpstr>Calibri Light</vt:lpstr>
      <vt:lpstr>Corbel</vt:lpstr>
      <vt:lpstr>Roboto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EA - Miguel Caetano Magalhães</dc:creator>
  <cp:lastModifiedBy>EA - Miguel Caetano Magalhães</cp:lastModifiedBy>
  <cp:revision>85</cp:revision>
  <dcterms:created xsi:type="dcterms:W3CDTF">2021-04-09T17:42:29Z</dcterms:created>
  <dcterms:modified xsi:type="dcterms:W3CDTF">2022-12-16T21:16:28Z</dcterms:modified>
</cp:coreProperties>
</file>