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398" r:id="rId4"/>
    <p:sldId id="258" r:id="rId5"/>
    <p:sldId id="400" r:id="rId6"/>
    <p:sldId id="455" r:id="rId7"/>
    <p:sldId id="454" r:id="rId8"/>
    <p:sldId id="383" r:id="rId9"/>
    <p:sldId id="452" r:id="rId10"/>
    <p:sldId id="456" r:id="rId11"/>
    <p:sldId id="457" r:id="rId12"/>
    <p:sldId id="458" r:id="rId13"/>
    <p:sldId id="451" r:id="rId14"/>
    <p:sldId id="453" r:id="rId15"/>
    <p:sldId id="39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3"/>
    <p:restoredTop sz="94853"/>
  </p:normalViewPr>
  <p:slideViewPr>
    <p:cSldViewPr snapToGrid="0" snapToObjects="1">
      <p:cViewPr varScale="1">
        <p:scale>
          <a:sx n="95" d="100"/>
          <a:sy n="95" d="100"/>
        </p:scale>
        <p:origin x="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191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6479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964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039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903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154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779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939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20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mt/24/32-36+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mt/24/37-41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lc/17/22-37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ec/12/13,14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atos/17/31+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7/26,27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cf/ap/14/6,7+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mt/24/42,43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mc/13/33-37+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lc/21/34-36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1jo/2/1,2+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FBAB9567-84EE-8E37-7A53-055777E660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7" r="7848" b="-1"/>
          <a:stretch/>
        </p:blipFill>
        <p:spPr>
          <a:xfrm>
            <a:off x="1360389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A CERTEZA DA SEGUNDA VINDA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OBSERVAÇÃO DOS SINAIS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PALAVRA VERDADEIRA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TEMPO DA SEGUNDA VINDA</a:t>
            </a:r>
          </a:p>
          <a:p>
            <a:r>
              <a:rPr lang="pt-BR" sz="2200" dirty="0">
                <a:latin typeface="Corbel" panose="020B0503020204020204" pitchFamily="34" charset="0"/>
              </a:rPr>
              <a:t>JUÍZO SOBRE A TERRA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COMO NOS DIAS DE NOÉ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JUÍZO E SEPARAÇÃO</a:t>
            </a:r>
          </a:p>
          <a:p>
            <a:r>
              <a:rPr lang="pt-BR" sz="1800" dirty="0">
                <a:latin typeface="Corbel" panose="020B0503020204020204" pitchFamily="34" charset="0"/>
              </a:rPr>
              <a:t>VIGILÂNCIA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VIGILÂNCIA E JUÍZO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7 Facts about the Second Coming of Jesus you should know">
            <a:extLst>
              <a:ext uri="{FF2B5EF4-FFF2-40B4-BE49-F238E27FC236}">
                <a16:creationId xmlns:a16="http://schemas.microsoft.com/office/drawing/2014/main" id="{43874E17-169F-9741-ABA7-F0E066E63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" b="1568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90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Michelangelo, Last Judgment, Sistine Chapel – Smarthistory">
            <a:extLst>
              <a:ext uri="{FF2B5EF4-FFF2-40B4-BE49-F238E27FC236}">
                <a16:creationId xmlns:a16="http://schemas.microsoft.com/office/drawing/2014/main" id="{C0117EFF-5745-6146-904A-7B7F91E47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2" b="1065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1051B72-1701-C562-D7A6-D987240A3291}"/>
              </a:ext>
            </a:extLst>
          </p:cNvPr>
          <p:cNvSpPr txBox="1"/>
          <p:nvPr/>
        </p:nvSpPr>
        <p:spPr>
          <a:xfrm>
            <a:off x="360608" y="6156101"/>
            <a:ext cx="219753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400" dirty="0"/>
              <a:t>CAPELA SISTINA</a:t>
            </a:r>
            <a:br>
              <a:rPr lang="pt-BR" sz="1400" dirty="0"/>
            </a:br>
            <a:r>
              <a:rPr lang="pt-BR" sz="1400" i="1" dirty="0"/>
              <a:t>Michelangelo, </a:t>
            </a:r>
            <a:r>
              <a:rPr lang="pt-BR" sz="1400" b="0" i="0" dirty="0">
                <a:effectLst/>
                <a:latin typeface="Arial" panose="020B0604020202020204" pitchFamily="34" charset="0"/>
              </a:rPr>
              <a:t>1536 - 1541</a:t>
            </a:r>
            <a:endParaRPr lang="pt-BR" sz="1400" i="1" dirty="0"/>
          </a:p>
        </p:txBody>
      </p:sp>
    </p:spTree>
    <p:extLst>
      <p:ext uri="{BB962C8B-B14F-4D97-AF65-F5344CB8AC3E}">
        <p14:creationId xmlns:p14="http://schemas.microsoft.com/office/powerpoint/2010/main" val="64009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CERTEZA DA SEGUNDA VINDA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40973" y="1925474"/>
            <a:ext cx="5283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Aprendei, pois, a parábola da figueira: quando já os seus ramos se renovam e as folhas brotam, sabeis que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está próximo 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verão.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Assim também vós: quando virdes todas estas coisas, sabei que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está próximo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às portas.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 verdade vos digo que não passará esta geração sem que tudo isto aconteça.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pt-BR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Passará o céu e a terra, porém as minhas palavras não passarão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Mas a respeito daquele dia e hora </a:t>
            </a:r>
            <a:r>
              <a:rPr lang="pt-BR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ninguém sabe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nem os anjos dos céus, nem o Filho, senão o Pai.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24:32-36</a:t>
            </a:r>
            <a:endParaRPr lang="pt-BR" sz="1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BF50017-9350-0654-5DA7-65EB6902CC64}"/>
              </a:ext>
            </a:extLst>
          </p:cNvPr>
          <p:cNvSpPr txBox="1"/>
          <p:nvPr/>
        </p:nvSpPr>
        <p:spPr>
          <a:xfrm>
            <a:off x="21772" y="456210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At 1.6,7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24FAFAA-223F-5C54-B00F-5C2FCA039E8D}"/>
              </a:ext>
            </a:extLst>
          </p:cNvPr>
          <p:cNvSpPr txBox="1"/>
          <p:nvPr/>
        </p:nvSpPr>
        <p:spPr>
          <a:xfrm>
            <a:off x="21772" y="3826518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40.8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AEDC580-2182-642B-53AC-404EB902B07F}"/>
              </a:ext>
            </a:extLst>
          </p:cNvPr>
          <p:cNvSpPr txBox="1"/>
          <p:nvPr/>
        </p:nvSpPr>
        <p:spPr>
          <a:xfrm>
            <a:off x="0" y="3078258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22.7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1424492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JUÍZO SOBRE A TERRA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40973" y="1925474"/>
            <a:ext cx="5283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Pois assim como foi nos dias de Noé, também será a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vinda do Filho do Homem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Porquanto, assim como nos dias anteriores ao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dilúvio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comiam e bebiam, casavam e davam-se em casamento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até ao dia em que Noé entrou na arca,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pt-BR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não o perceberam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senão quando veio o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dilúvio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os levou a todos, assim será também a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vinda do Filho do Homem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Então, dois estarão no campo,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um será tomado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deixado o outro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duas estarão trabalhando num moinho,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uma será tomada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deixada a outra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24:37-41</a:t>
            </a:r>
            <a:endParaRPr lang="pt-BR" sz="1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BF50017-9350-0654-5DA7-65EB6902CC64}"/>
              </a:ext>
            </a:extLst>
          </p:cNvPr>
          <p:cNvSpPr txBox="1"/>
          <p:nvPr/>
        </p:nvSpPr>
        <p:spPr>
          <a:xfrm>
            <a:off x="0" y="3016093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Lc</a:t>
            </a:r>
            <a:r>
              <a:rPr lang="pt-BR" sz="1400" dirty="0">
                <a:solidFill>
                  <a:schemeClr val="accent4"/>
                </a:solidFill>
              </a:rPr>
              <a:t> 17.22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24FAFAA-223F-5C54-B00F-5C2FCA039E8D}"/>
              </a:ext>
            </a:extLst>
          </p:cNvPr>
          <p:cNvSpPr txBox="1"/>
          <p:nvPr/>
        </p:nvSpPr>
        <p:spPr>
          <a:xfrm>
            <a:off x="21772" y="2034289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6.5-13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EAEEFBF-3118-25A8-9F17-6A4013E868C0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2116323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JUÍZO SOBRE A TERRA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40972" y="1390271"/>
            <a:ext cx="482365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seguir, dirigiu-se aos discípulos: Virá o tempo em que desejareis ver um dos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dias do Filho do Homem 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não o vereis.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vos dirão: Ei-lo aqui! Ou: Lá está! Não vades nem os sigais;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porque assim como o relâmpago, fuzilando, brilha de uma à outra extremidade do céu, assim será,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 seu dia, o Filho do Homem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Mas importa que primeiro ele padeça muitas coisas e seja rejeitado por esta geração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Assim como foi nos dias de Noé, será também nos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dias do Filho do Homem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comiam, bebiam, casavam e davam-se em casamento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até ao dia em que Noé entrou na arca, e veio o dilúvio e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destruiu a todos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mesmo aconteceu nos dias de Ló: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comiam, bebiam, compravam, vendiam, plantavam e edificavam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BR" sz="1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396D17E-36B8-68AD-7B76-B38024B45222}"/>
              </a:ext>
            </a:extLst>
          </p:cNvPr>
          <p:cNvSpPr txBox="1"/>
          <p:nvPr/>
        </p:nvSpPr>
        <p:spPr>
          <a:xfrm>
            <a:off x="6096000" y="1390271"/>
            <a:ext cx="5455027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mas, no dia em que Ló saiu de Sodoma, choveu do céu fogo e enxofre e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destruiu a todos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Assim será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 dia em que o Filho do Homem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 manifestar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Naquele dia, quem estiver no eirado e tiver os seus bens em casa não desça para tirá-los; e de igual modo quem estiver no campo não volte para trás.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Lembrai-vos da mulher de Ló.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Quem quiser preservar a sua vida perdê-la-á; e quem a perder de fato a salvará.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Digo-vos que, naquela noite, dois estarão numa cama;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um será tomado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deixado o outro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duas mulheres estarão juntas moendo;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uma será tomada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deixada a outra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[Dois estarão no campo;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um será tomado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 o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outro, deixado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.]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Então, lhe perguntaram: Onde será isso, Senhor? Respondeu-lhes: Onde estiver o corpo, aí se ajuntarão também os abutres.</a:t>
            </a: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Lucas 17:22-37</a:t>
            </a: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256BD20-32C4-8AC7-DAB8-41BE05276A29}"/>
              </a:ext>
            </a:extLst>
          </p:cNvPr>
          <p:cNvSpPr txBox="1"/>
          <p:nvPr/>
        </p:nvSpPr>
        <p:spPr>
          <a:xfrm>
            <a:off x="9601" y="3991878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6.5-13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CCCC20F-687E-B833-190F-AF1A0A12F1B4}"/>
              </a:ext>
            </a:extLst>
          </p:cNvPr>
          <p:cNvSpPr txBox="1"/>
          <p:nvPr/>
        </p:nvSpPr>
        <p:spPr>
          <a:xfrm>
            <a:off x="11366679" y="1403150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19.4-10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C454980-CB13-E5C8-CBAC-0473433B6B39}"/>
              </a:ext>
            </a:extLst>
          </p:cNvPr>
          <p:cNvSpPr txBox="1"/>
          <p:nvPr/>
        </p:nvSpPr>
        <p:spPr>
          <a:xfrm>
            <a:off x="11366679" y="2791922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19.26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F7B706-2A46-2B01-3D72-B943A7BF0A50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1885912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JUÍZO SOBRE A TERRA</a:t>
            </a:r>
          </a:p>
        </p:txBody>
      </p:sp>
      <p:sp>
        <p:nvSpPr>
          <p:cNvPr id="15" name="Espaço Reservado para Conteúdo 8">
            <a:extLst>
              <a:ext uri="{FF2B5EF4-FFF2-40B4-BE49-F238E27FC236}">
                <a16:creationId xmlns:a16="http://schemas.microsoft.com/office/drawing/2014/main" id="{48FD21B0-C3CC-084E-BDCD-01EBE924E2EE}"/>
              </a:ext>
            </a:extLst>
          </p:cNvPr>
          <p:cNvSpPr txBox="1">
            <a:spLocks/>
          </p:cNvSpPr>
          <p:nvPr/>
        </p:nvSpPr>
        <p:spPr>
          <a:xfrm>
            <a:off x="838200" y="1231900"/>
            <a:ext cx="10515600" cy="934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000" dirty="0"/>
              <a:t>Por toda a </a:t>
            </a:r>
            <a:r>
              <a:rPr lang="pt-BR" sz="2000" dirty="0">
                <a:solidFill>
                  <a:schemeClr val="accent4"/>
                </a:solidFill>
              </a:rPr>
              <a:t>Bíblia</a:t>
            </a:r>
            <a:r>
              <a:rPr lang="pt-BR" sz="2000" dirty="0"/>
              <a:t> (66 livros) o tema do </a:t>
            </a:r>
            <a:r>
              <a:rPr lang="pt-BR" sz="2000" dirty="0">
                <a:solidFill>
                  <a:schemeClr val="accent4"/>
                </a:solidFill>
              </a:rPr>
              <a:t>juízo</a:t>
            </a:r>
            <a:r>
              <a:rPr lang="pt-BR" sz="2000" dirty="0"/>
              <a:t> é amplamente mencionado, este tema sugere que haverá um tempo em que Deus irá trazer a juízo toda a humanidade, todos terão de comparecer diante do tribunal de Deus.</a:t>
            </a:r>
            <a:endParaRPr lang="pt-BR" sz="1600" i="1" dirty="0">
              <a:solidFill>
                <a:schemeClr val="accent4"/>
              </a:solidFill>
            </a:endParaRPr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549AFCD-F2B2-744F-B4CD-F69E131C24ED}"/>
              </a:ext>
            </a:extLst>
          </p:cNvPr>
          <p:cNvSpPr/>
          <p:nvPr/>
        </p:nvSpPr>
        <p:spPr>
          <a:xfrm>
            <a:off x="838200" y="2918367"/>
            <a:ext cx="27813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Levítico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Números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Deuteronômio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22B0924-9455-8F49-AB9C-C4B6C1F442AB}"/>
              </a:ext>
            </a:extLst>
          </p:cNvPr>
          <p:cNvSpPr/>
          <p:nvPr/>
        </p:nvSpPr>
        <p:spPr>
          <a:xfrm>
            <a:off x="838200" y="2375619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 LEI</a:t>
            </a:r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BD6FE3FC-C31D-814B-81E2-FB2D7CDB0D9C}"/>
              </a:ext>
            </a:extLst>
          </p:cNvPr>
          <p:cNvSpPr/>
          <p:nvPr/>
        </p:nvSpPr>
        <p:spPr>
          <a:xfrm>
            <a:off x="3822700" y="2918367"/>
            <a:ext cx="2781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2 Samuel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2 Crônicas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6FC9F1AA-648C-2C44-B183-5E30BEE5EC1E}"/>
              </a:ext>
            </a:extLst>
          </p:cNvPr>
          <p:cNvSpPr/>
          <p:nvPr/>
        </p:nvSpPr>
        <p:spPr>
          <a:xfrm>
            <a:off x="3822700" y="2375619"/>
            <a:ext cx="2031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HISTORICOS</a:t>
            </a:r>
            <a:endParaRPr lang="pt-BR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F716B39-6E30-7942-B83F-2595E3201EF7}"/>
              </a:ext>
            </a:extLst>
          </p:cNvPr>
          <p:cNvSpPr/>
          <p:nvPr/>
        </p:nvSpPr>
        <p:spPr>
          <a:xfrm>
            <a:off x="6807200" y="2918367"/>
            <a:ext cx="2781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Jó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Salmos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Eclesiastes</a:t>
            </a:r>
          </a:p>
          <a:p>
            <a:endParaRPr lang="pt-BR" sz="1400" dirty="0">
              <a:solidFill>
                <a:schemeClr val="accent4"/>
              </a:solidFill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202C95E-2F82-B54E-B71C-3BE8D00C8976}"/>
              </a:ext>
            </a:extLst>
          </p:cNvPr>
          <p:cNvSpPr/>
          <p:nvPr/>
        </p:nvSpPr>
        <p:spPr>
          <a:xfrm>
            <a:off x="6807200" y="2375619"/>
            <a:ext cx="2133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SABDEDORIA</a:t>
            </a:r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DEC2867-D319-7C4C-B5F3-7E38D145F2FF}"/>
              </a:ext>
            </a:extLst>
          </p:cNvPr>
          <p:cNvSpPr/>
          <p:nvPr/>
        </p:nvSpPr>
        <p:spPr>
          <a:xfrm>
            <a:off x="838200" y="4795784"/>
            <a:ext cx="27813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Isaías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Jeremias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Ezequiel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Amós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Sofonias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Miquéias ...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7A88A3D-5ECA-1F43-8596-4D1FBE8EE06D}"/>
              </a:ext>
            </a:extLst>
          </p:cNvPr>
          <p:cNvSpPr/>
          <p:nvPr/>
        </p:nvSpPr>
        <p:spPr>
          <a:xfrm>
            <a:off x="838200" y="4253036"/>
            <a:ext cx="1850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LIVROS PROFETAS</a:t>
            </a:r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64D10CC-8EB9-8347-B737-DF618AD26453}"/>
              </a:ext>
            </a:extLst>
          </p:cNvPr>
          <p:cNvSpPr/>
          <p:nvPr/>
        </p:nvSpPr>
        <p:spPr>
          <a:xfrm>
            <a:off x="3822700" y="4795784"/>
            <a:ext cx="2781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Mateus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Marcos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Lucas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João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364A88F-11BD-E946-8D10-972FD56409DF}"/>
              </a:ext>
            </a:extLst>
          </p:cNvPr>
          <p:cNvSpPr/>
          <p:nvPr/>
        </p:nvSpPr>
        <p:spPr>
          <a:xfrm>
            <a:off x="3822700" y="4253036"/>
            <a:ext cx="1457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EVANGELHOS</a:t>
            </a:r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F2EB157-3ACC-0C4A-B509-D5190F3A1784}"/>
              </a:ext>
            </a:extLst>
          </p:cNvPr>
          <p:cNvSpPr/>
          <p:nvPr/>
        </p:nvSpPr>
        <p:spPr>
          <a:xfrm>
            <a:off x="6807200" y="4795784"/>
            <a:ext cx="27813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Coríntios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Timóteo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Hebreus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Tiago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2 Pedro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1 João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Judas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8567567-A80D-0744-A59E-5B3A3A2C05A0}"/>
              </a:ext>
            </a:extLst>
          </p:cNvPr>
          <p:cNvSpPr/>
          <p:nvPr/>
        </p:nvSpPr>
        <p:spPr>
          <a:xfrm>
            <a:off x="6807200" y="4253036"/>
            <a:ext cx="2233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CARTAS APOSTOLICAS</a:t>
            </a:r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5385C33-21C0-E343-B29B-88D609F4F658}"/>
              </a:ext>
            </a:extLst>
          </p:cNvPr>
          <p:cNvSpPr/>
          <p:nvPr/>
        </p:nvSpPr>
        <p:spPr>
          <a:xfrm>
            <a:off x="9410700" y="3764920"/>
            <a:ext cx="2781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Daniel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Apocalipse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F7CC8F7-2CDD-AD4F-90C1-DB7492706955}"/>
              </a:ext>
            </a:extLst>
          </p:cNvPr>
          <p:cNvSpPr/>
          <p:nvPr/>
        </p:nvSpPr>
        <p:spPr>
          <a:xfrm>
            <a:off x="9410700" y="3222172"/>
            <a:ext cx="1544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APOCALIPTICA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0F8535E-D568-3B95-CD85-47D1310CC593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E08F22A-5732-0794-F7DD-CD3E4FE4F075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1976410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JUÍZO SOBRE A TERRA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ADADCB6-5084-5325-2DD1-0C8CAC1C9DC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73EAED0-2061-A000-6920-8CD232FE3D7E}"/>
              </a:ext>
            </a:extLst>
          </p:cNvPr>
          <p:cNvSpPr txBox="1"/>
          <p:nvPr/>
        </p:nvSpPr>
        <p:spPr>
          <a:xfrm>
            <a:off x="236778" y="2136338"/>
            <a:ext cx="51081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pt-BR" baseline="30000" dirty="0"/>
              <a:t>13</a:t>
            </a:r>
            <a:r>
              <a:rPr lang="pt-BR" i="1" dirty="0"/>
              <a:t>De tudo o que se tem ouvido, o fim é: Teme a Deus, e guarda os seus mandamentos; porque isto é o dever de todo o homem.</a:t>
            </a:r>
            <a:br>
              <a:rPr lang="pt-BR" i="1" dirty="0"/>
            </a:br>
            <a:r>
              <a:rPr lang="pt-BR" i="1" baseline="30000" dirty="0"/>
              <a:t>14</a:t>
            </a:r>
            <a:r>
              <a:rPr lang="pt-BR" i="1" dirty="0"/>
              <a:t>Porque Deus </a:t>
            </a:r>
            <a:r>
              <a:rPr lang="pt-BR" i="1" dirty="0">
                <a:solidFill>
                  <a:schemeClr val="accent4"/>
                </a:solidFill>
              </a:rPr>
              <a:t>há de trazer a juízo toda a obra</a:t>
            </a:r>
            <a:r>
              <a:rPr lang="pt-BR" i="1" dirty="0"/>
              <a:t>, e até tudo o que está encoberto, quer seja bom, quer seja mau.</a:t>
            </a:r>
            <a:br>
              <a:rPr lang="pt-BR" i="1" dirty="0"/>
            </a:br>
            <a:r>
              <a:rPr lang="pt-BR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Eclesiastes 12:13,14</a:t>
            </a:r>
            <a:endParaRPr lang="pt-BR" i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3B86E8B-0F54-1FFE-F519-85DD836E9895}"/>
              </a:ext>
            </a:extLst>
          </p:cNvPr>
          <p:cNvSpPr txBox="1"/>
          <p:nvPr/>
        </p:nvSpPr>
        <p:spPr>
          <a:xfrm>
            <a:off x="6006206" y="2133901"/>
            <a:ext cx="5108108" cy="228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20000"/>
              </a:lnSpc>
              <a:buNone/>
            </a:pPr>
            <a:r>
              <a:rPr lang="pt-BR" sz="2000" baseline="30000" dirty="0"/>
              <a:t>31</a:t>
            </a:r>
            <a:r>
              <a:rPr lang="pt-BR" sz="2000" i="1" dirty="0"/>
              <a:t>Porquanto tem determinado um dia em que com justiça </a:t>
            </a:r>
            <a:r>
              <a:rPr lang="pt-BR" sz="2000" i="1" dirty="0">
                <a:solidFill>
                  <a:schemeClr val="accent4"/>
                </a:solidFill>
              </a:rPr>
              <a:t>há de julgar o mundo</a:t>
            </a:r>
            <a:r>
              <a:rPr lang="pt-BR" sz="2000" i="1" dirty="0"/>
              <a:t>, por meio do homem que destinou; e disso deu certeza a todos, ressuscitando-o dentre os mortos.</a:t>
            </a:r>
            <a:br>
              <a:rPr lang="pt-BR" sz="2000" i="1" dirty="0"/>
            </a:br>
            <a:r>
              <a:rPr lang="pt-BR" sz="2000" i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Atos 17:31</a:t>
            </a:r>
            <a:endParaRPr lang="pt-BR" sz="2000" i="1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9819F66-2431-7385-2A96-880049E2DAAA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1354122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JUÍZO SOBRE A TERRA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ADADCB6-5084-5325-2DD1-0C8CAC1C9DC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86B946C-D630-E2CE-5314-BE86ABCC225D}"/>
              </a:ext>
            </a:extLst>
          </p:cNvPr>
          <p:cNvSpPr txBox="1"/>
          <p:nvPr/>
        </p:nvSpPr>
        <p:spPr>
          <a:xfrm>
            <a:off x="215007" y="2171695"/>
            <a:ext cx="518430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pt-BR" baseline="30000" dirty="0"/>
              <a:t>26</a:t>
            </a:r>
            <a:r>
              <a:rPr lang="pt-BR" i="1" dirty="0"/>
              <a:t>Mas o </a:t>
            </a:r>
            <a:r>
              <a:rPr lang="pt-BR" i="1" dirty="0">
                <a:solidFill>
                  <a:schemeClr val="accent4"/>
                </a:solidFill>
              </a:rPr>
              <a:t>juízo será estabelecido</a:t>
            </a:r>
            <a:r>
              <a:rPr lang="pt-BR" i="1" dirty="0"/>
              <a:t>, e eles tirarão o seu domínio, para o destruir e para o desfazer até ao fim.</a:t>
            </a:r>
            <a:br>
              <a:rPr lang="pt-BR" i="1" dirty="0"/>
            </a:br>
            <a:r>
              <a:rPr lang="pt-BR" i="1" baseline="30000" dirty="0"/>
              <a:t>27</a:t>
            </a:r>
            <a:r>
              <a:rPr lang="pt-BR" i="1" dirty="0"/>
              <a:t>E o reino, e o domínio, e a majestade dos reinos debaixo de todo o céu serão dados ao povo dos santos do Altíssimo</a:t>
            </a:r>
            <a:r>
              <a:rPr lang="pt-BR" i="1" u="sng" dirty="0"/>
              <a:t>; o seu reino será um reino eterno</a:t>
            </a:r>
            <a:r>
              <a:rPr lang="pt-BR" i="1" dirty="0"/>
              <a:t>, e todos os domínios o servirão, e lhe obedecerão.</a:t>
            </a:r>
            <a:br>
              <a:rPr lang="pt-BR" i="1" dirty="0"/>
            </a:br>
            <a:r>
              <a:rPr lang="pt-BR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7:26,27</a:t>
            </a:r>
            <a:endParaRPr lang="pt-BR" i="1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122FD73-7E51-66E1-B882-1D18F28E456B}"/>
              </a:ext>
            </a:extLst>
          </p:cNvPr>
          <p:cNvSpPr txBox="1"/>
          <p:nvPr/>
        </p:nvSpPr>
        <p:spPr>
          <a:xfrm>
            <a:off x="5994009" y="2171695"/>
            <a:ext cx="51843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pt-BR" sz="2000" i="1" baseline="30000" dirty="0"/>
              <a:t>6</a:t>
            </a:r>
            <a:r>
              <a:rPr lang="pt-BR" sz="2000" i="1" dirty="0"/>
              <a:t>E vi outro anjo voar pelo meio do céu, e tinha o evangelho eterno, para o proclamar </a:t>
            </a:r>
            <a:r>
              <a:rPr lang="pt-BR" sz="2000" i="1" u="sng" dirty="0"/>
              <a:t>aos que habitam sobre a terra, e a toda a nação, e tribo, e língua, e povo</a:t>
            </a:r>
            <a:r>
              <a:rPr lang="pt-BR" sz="2000" i="1" dirty="0"/>
              <a:t>,</a:t>
            </a:r>
            <a:br>
              <a:rPr lang="pt-BR" sz="2000" i="1" dirty="0"/>
            </a:br>
            <a:r>
              <a:rPr lang="pt-BR" sz="2000" i="1" baseline="30000" dirty="0"/>
              <a:t>7</a:t>
            </a:r>
            <a:r>
              <a:rPr lang="pt-BR" sz="2000" i="1" dirty="0"/>
              <a:t>Dizendo com grande voz: Temei a Deus, e dai-lhe glória; porque é vinda a </a:t>
            </a:r>
            <a:r>
              <a:rPr lang="pt-BR" sz="2000" i="1" dirty="0">
                <a:solidFill>
                  <a:schemeClr val="accent4"/>
                </a:solidFill>
              </a:rPr>
              <a:t>hora do seu juízo</a:t>
            </a:r>
            <a:r>
              <a:rPr lang="pt-BR" sz="2000" i="1" dirty="0"/>
              <a:t>. E adorai aquele que fez o céu, e a terra, e o mar, e as fontes das águas.</a:t>
            </a:r>
            <a:br>
              <a:rPr lang="pt-BR" sz="2000" i="1" dirty="0"/>
            </a:br>
            <a:r>
              <a:rPr lang="pt-BR" sz="2000" i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14:6,7</a:t>
            </a:r>
            <a:endParaRPr lang="pt-BR" sz="2000" i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4B5F4D5-A4BF-3B9A-570C-C52DFF809839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3628659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VIGILÂNCIA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40972" y="1390271"/>
            <a:ext cx="48236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42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Portanto,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vigiai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, 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Roboto" panose="02000000000000000000" pitchFamily="2" charset="0"/>
              </a:rPr>
              <a:t>porque não sabeis em que dia vem o vosso Senhor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baseline="30000" dirty="0">
                <a:effectLst/>
                <a:latin typeface="Roboto" panose="02000000000000000000" pitchFamily="2" charset="0"/>
              </a:rPr>
              <a:t>43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Mas considerai isto: se o pai de família soubesse a que hora 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viria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o ladrão, </a:t>
            </a:r>
            <a:r>
              <a:rPr lang="pt-BR" sz="16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vigiaria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 e não deixaria que fosse arrombada a sua casa.</a:t>
            </a:r>
            <a:br>
              <a:rPr lang="pt-BR" sz="1600" dirty="0"/>
            </a:br>
            <a:br>
              <a:rPr lang="pt-BR" sz="1600" dirty="0"/>
            </a:br>
            <a:r>
              <a:rPr lang="pt-BR" sz="1400" b="0" i="0" dirty="0"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24:42,43</a:t>
            </a:r>
            <a:endParaRPr lang="pt-BR" sz="1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5BD73C-84F2-F643-E8A0-29BA12C684CC}"/>
              </a:ext>
            </a:extLst>
          </p:cNvPr>
          <p:cNvSpPr txBox="1"/>
          <p:nvPr/>
        </p:nvSpPr>
        <p:spPr>
          <a:xfrm>
            <a:off x="6565372" y="1390271"/>
            <a:ext cx="49856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Estai de sobreaviso,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vigiai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[e orai];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porque não sabeis quando será o tempo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É como um homem que, ausentando-se do país, deixa a sua casa, dá autoridade aos seus servos, a cada um a sua obrigação, e ao porteiro ordena que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vigie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Vigiai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pois,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porque não sabeis quando virá o dono da casa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se à tarde, se à meia-noite, se ao cantar do galo, se pela manhã;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pt-BR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para que, vindo ele inesperadamente, não vos ache dormindo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que, porém, vos digo, digo a todos: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vigiai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Marcos 13:33-37</a:t>
            </a:r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A120A52-F9BF-DA69-7650-6859E982E203}"/>
              </a:ext>
            </a:extLst>
          </p:cNvPr>
          <p:cNvSpPr txBox="1"/>
          <p:nvPr/>
        </p:nvSpPr>
        <p:spPr>
          <a:xfrm>
            <a:off x="11190515" y="1432095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Mt</a:t>
            </a:r>
            <a:r>
              <a:rPr lang="pt-BR" sz="1400" dirty="0">
                <a:solidFill>
                  <a:schemeClr val="accent4"/>
                </a:solidFill>
              </a:rPr>
              <a:t> 28.38,41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F15F725-40D4-D681-B8E5-F21BFF3835E1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601831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VIGILÂNCIA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5BD73C-84F2-F643-E8A0-29BA12C684CC}"/>
              </a:ext>
            </a:extLst>
          </p:cNvPr>
          <p:cNvSpPr txBox="1"/>
          <p:nvPr/>
        </p:nvSpPr>
        <p:spPr>
          <a:xfrm>
            <a:off x="640973" y="1443841"/>
            <a:ext cx="49856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pt-BR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Acautelai-vos por vós mesmos, para que nunca vos suceda que o vosso coração fique sobrecarregado com as consequências da orgia, da embriaguez e das preocupações deste mundo, e </a:t>
            </a:r>
            <a:r>
              <a:rPr lang="pt-BR" b="0" i="0" u="sng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para que aquele dia não venha sobre vós repentinamente, como um laço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Pois há de sobrevir a todos os que vivem sobre a face de toda a terra.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pt-BR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Vigiai, pois, a todo tempo, orando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para que possais escapar de todas estas coisas que têm de suceder </a:t>
            </a:r>
            <a:r>
              <a:rPr lang="pt-BR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estar em pé na presença do Filho do Homem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Lucas 21:34-36</a:t>
            </a:r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8DA2E2E-2FAD-44BC-12DC-2280234F4BC3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7AF5EC9-73D5-4115-FE0F-79B89455A2E0}"/>
              </a:ext>
            </a:extLst>
          </p:cNvPr>
          <p:cNvSpPr txBox="1"/>
          <p:nvPr/>
        </p:nvSpPr>
        <p:spPr>
          <a:xfrm>
            <a:off x="0" y="2023766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Ti 2.28-32</a:t>
            </a:r>
          </a:p>
        </p:txBody>
      </p:sp>
    </p:spTree>
    <p:extLst>
      <p:ext uri="{BB962C8B-B14F-4D97-AF65-F5344CB8AC3E}">
        <p14:creationId xmlns:p14="http://schemas.microsoft.com/office/powerpoint/2010/main" val="246681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VIGILÂNCIA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ADADCB6-5084-5325-2DD1-0C8CAC1C9DC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3446DA8-C9E0-03C4-9E24-7F8577C4DE1B}"/>
              </a:ext>
            </a:extLst>
          </p:cNvPr>
          <p:cNvSpPr txBox="1"/>
          <p:nvPr/>
        </p:nvSpPr>
        <p:spPr>
          <a:xfrm>
            <a:off x="2175164" y="1590355"/>
            <a:ext cx="7841672" cy="3677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20000"/>
              </a:lnSpc>
              <a:buNone/>
            </a:pPr>
            <a:r>
              <a:rPr lang="pt-BR" sz="2800" baseline="30000" dirty="0"/>
              <a:t>1</a:t>
            </a:r>
            <a:r>
              <a:rPr lang="pt-BR" sz="2800" dirty="0"/>
              <a:t>Meus filhinhos, estas coisas vos escrevo, para que não pequeis; e, se alguém pecar, </a:t>
            </a:r>
            <a:r>
              <a:rPr lang="pt-BR" sz="2800" dirty="0">
                <a:solidFill>
                  <a:srgbClr val="FFC000"/>
                </a:solidFill>
              </a:rPr>
              <a:t>temos um Advogado para com o Pai, Jesus Cristo, o justo</a:t>
            </a:r>
            <a:r>
              <a:rPr lang="pt-BR" sz="2800" dirty="0"/>
              <a:t>.</a:t>
            </a:r>
            <a:br>
              <a:rPr lang="pt-BR" sz="2800" dirty="0"/>
            </a:br>
            <a:r>
              <a:rPr lang="pt-BR" sz="2800" baseline="30000" dirty="0"/>
              <a:t>2</a:t>
            </a:r>
            <a:r>
              <a:rPr lang="pt-BR" sz="2800" dirty="0"/>
              <a:t>E ele é a propiciação pelos nossos pecados, e não somente pelos nossos, mas também pelos de todo o mundo.</a:t>
            </a:r>
            <a:br>
              <a:rPr lang="pt-BR" sz="2800" i="1" dirty="0"/>
            </a:br>
            <a:r>
              <a:rPr lang="pt-BR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João 2:1,2</a:t>
            </a:r>
            <a:endParaRPr lang="pt-BR" sz="28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D5263C-13A1-0146-DED3-64FC189DE3D7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3840335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vida pré mortal">
            <a:extLst>
              <a:ext uri="{FF2B5EF4-FFF2-40B4-BE49-F238E27FC236}">
                <a16:creationId xmlns:a16="http://schemas.microsoft.com/office/drawing/2014/main" id="{2AA55188-A159-98FD-DE2A-693A9037E9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510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799420"/>
            <a:ext cx="10712827" cy="4517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11/11</a:t>
            </a:r>
            <a:r>
              <a:rPr lang="pt-BR" sz="2000" dirty="0">
                <a:solidFill>
                  <a:schemeClr val="accent4"/>
                </a:solidFill>
              </a:rPr>
              <a:t> - Sinais da Segunda Vinda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24.1-28)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18/11</a:t>
            </a:r>
            <a:r>
              <a:rPr lang="pt-BR" sz="2000" dirty="0">
                <a:solidFill>
                  <a:schemeClr val="accent4"/>
                </a:solidFill>
              </a:rPr>
              <a:t> - Vigilância e Juízo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24.32-44)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25/11</a:t>
            </a:r>
            <a:r>
              <a:rPr lang="pt-BR" sz="2000" dirty="0"/>
              <a:t> - Vigilância e Fidelidade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24.45-51)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02/12</a:t>
            </a:r>
            <a:r>
              <a:rPr lang="pt-BR" sz="2000" dirty="0"/>
              <a:t> - Vigilância e Preparo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25.1-13)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09/12</a:t>
            </a:r>
            <a:r>
              <a:rPr lang="pt-BR" sz="2000" dirty="0"/>
              <a:t> - Vigilância e Trabalho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25.14-30)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16/12</a:t>
            </a:r>
            <a:r>
              <a:rPr lang="pt-BR" sz="2000" dirty="0"/>
              <a:t> - Vigilância e Testemunho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25.31-46)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23/12</a:t>
            </a:r>
            <a:r>
              <a:rPr lang="pt-BR" sz="2000" dirty="0"/>
              <a:t> - Segunda Vinda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A67C095-8C6E-5CFC-667C-EF948B5FDB22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OS CUMPRIMENTOS DA PROFECIA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42C5C4-D20C-5654-61C4-7F5D87960685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PROFECIADDEJESUS.COM.BR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D704BE-C128-09B3-4980-A04B1EC624FB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</p:spTree>
    <p:extLst>
      <p:ext uri="{BB962C8B-B14F-4D97-AF65-F5344CB8AC3E}">
        <p14:creationId xmlns:p14="http://schemas.microsoft.com/office/powerpoint/2010/main" val="30915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3119</TotalTime>
  <Words>1484</Words>
  <Application>Microsoft Macintosh PowerPoint</Application>
  <PresentationFormat>Widescreen</PresentationFormat>
  <Paragraphs>115</Paragraphs>
  <Slides>15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Corbel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51</cp:revision>
  <dcterms:created xsi:type="dcterms:W3CDTF">2021-04-09T17:42:29Z</dcterms:created>
  <dcterms:modified xsi:type="dcterms:W3CDTF">2022-11-19T00:06:45Z</dcterms:modified>
</cp:coreProperties>
</file>