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400" r:id="rId5"/>
    <p:sldId id="457" r:id="rId6"/>
    <p:sldId id="455" r:id="rId7"/>
    <p:sldId id="454" r:id="rId8"/>
    <p:sldId id="458" r:id="rId9"/>
    <p:sldId id="456" r:id="rId10"/>
    <p:sldId id="451" r:id="rId11"/>
    <p:sldId id="453" r:id="rId12"/>
    <p:sldId id="39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78"/>
    <p:restoredTop sz="94830"/>
  </p:normalViewPr>
  <p:slideViewPr>
    <p:cSldViewPr snapToGrid="0" snapToObjects="1">
      <p:cViewPr varScale="1">
        <p:scale>
          <a:sx n="117" d="100"/>
          <a:sy n="117" d="100"/>
        </p:scale>
        <p:origin x="6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8191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6479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0264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9640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9039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910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487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4202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mt/24/44-51+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lc/12/37-41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lc/12/42-59+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16/15+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FBAB9567-84EE-8E37-7A53-055777E660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7" r="7848" b="-1"/>
          <a:stretch/>
        </p:blipFill>
        <p:spPr>
          <a:xfrm>
            <a:off x="1360389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A PARÁBOLA DOS DOIS SERVOS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CONTEXTO DA PARÁBOLA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EXEMPLO A SER EVITADO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EXEMPLO A SER SEGUIDO</a:t>
            </a:r>
          </a:p>
          <a:p>
            <a:r>
              <a:rPr lang="pt-BR" sz="2200" dirty="0">
                <a:latin typeface="Corbel" panose="020B0503020204020204" pitchFamily="34" charset="0"/>
              </a:rPr>
              <a:t>FIDELIDADE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VIGILÂNCIA E FIDELIDADE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03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he Wise and Faithful Servant: A Meditation | EdHart.me">
            <a:extLst>
              <a:ext uri="{FF2B5EF4-FFF2-40B4-BE49-F238E27FC236}">
                <a16:creationId xmlns:a16="http://schemas.microsoft.com/office/drawing/2014/main" id="{E2E1A9B6-C494-C3EA-8F81-9A07128E78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8" b="135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090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PARÁBOLA DOS DOIS SERVOS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304FE57-2032-A2C6-D1E4-52E41BB259F6}"/>
              </a:ext>
            </a:extLst>
          </p:cNvPr>
          <p:cNvSpPr txBox="1"/>
          <p:nvPr/>
        </p:nvSpPr>
        <p:spPr>
          <a:xfrm>
            <a:off x="640973" y="1901165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dirty="0"/>
              <a:t>Parábola, do grego </a:t>
            </a:r>
            <a:r>
              <a:rPr lang="pt-BR" b="0" i="0" dirty="0">
                <a:effectLst/>
              </a:rPr>
              <a:t>PARABOLE significa comparação, noção de que uma coisa pode ser comparada a outra se for colocada ao lado desta.</a:t>
            </a:r>
          </a:p>
          <a:p>
            <a:pPr algn="l"/>
            <a:endParaRPr lang="pt-BR" b="0" i="0" dirty="0">
              <a:effectLst/>
              <a:cs typeface="Calibri" panose="020F0502020204030204" pitchFamily="34" charset="0"/>
            </a:endParaRPr>
          </a:p>
          <a:p>
            <a:pPr algn="l"/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Parábola é uma </a:t>
            </a:r>
            <a:r>
              <a:rPr lang="pt-BR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pequena narrativa que usa alegorias para transmitir uma lição moral</a:t>
            </a:r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endParaRPr lang="pt-BR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pt-BR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 parábolas são muito comuns na literatura oriental e consistem em histórias que pretendem trazer algum ensinamento de vida. Possuem simbolismo, onde cada elemento da história tem um significado específico.</a:t>
            </a:r>
          </a:p>
        </p:txBody>
      </p:sp>
      <p:pic>
        <p:nvPicPr>
          <p:cNvPr id="3074" name="Picture 2" descr="The Teachings of Jesus Christ | ComeUntoChrist">
            <a:extLst>
              <a:ext uri="{FF2B5EF4-FFF2-40B4-BE49-F238E27FC236}">
                <a16:creationId xmlns:a16="http://schemas.microsoft.com/office/drawing/2014/main" id="{CCA36497-7457-99DE-9156-9D197B016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973" y="2016596"/>
            <a:ext cx="4653538" cy="290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492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PARÁBOLA DOS DOIS SERVOS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06E6731-B804-B740-01DE-DE73BA13A31C}"/>
              </a:ext>
            </a:extLst>
          </p:cNvPr>
          <p:cNvSpPr/>
          <p:nvPr/>
        </p:nvSpPr>
        <p:spPr>
          <a:xfrm>
            <a:off x="640972" y="1094432"/>
            <a:ext cx="5455027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0" i="0" baseline="30000" dirty="0">
                <a:effectLst/>
              </a:rPr>
              <a:t>44</a:t>
            </a:r>
            <a:r>
              <a:rPr lang="pt-BR" b="0" i="0" dirty="0">
                <a:effectLst/>
              </a:rPr>
              <a:t>Por isso, ficai também vós </a:t>
            </a:r>
            <a:r>
              <a:rPr lang="pt-BR" b="0" i="0" dirty="0">
                <a:solidFill>
                  <a:schemeClr val="accent2"/>
                </a:solidFill>
                <a:effectLst/>
              </a:rPr>
              <a:t>apercebidos</a:t>
            </a:r>
            <a:r>
              <a:rPr lang="pt-BR" b="0" i="0" dirty="0">
                <a:effectLst/>
              </a:rPr>
              <a:t>; porque,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à hora em que não cuidais</a:t>
            </a:r>
            <a:r>
              <a:rPr lang="pt-BR" b="0" i="0" dirty="0">
                <a:effectLst/>
              </a:rPr>
              <a:t>, o </a:t>
            </a:r>
            <a:r>
              <a:rPr lang="pt-BR" b="0" i="0" dirty="0">
                <a:solidFill>
                  <a:schemeClr val="accent2"/>
                </a:solidFill>
                <a:effectLst/>
              </a:rPr>
              <a:t>Filho do Homem virá</a:t>
            </a:r>
            <a:r>
              <a:rPr lang="pt-BR" b="0" i="0" dirty="0">
                <a:effectLst/>
              </a:rPr>
              <a:t>.</a:t>
            </a:r>
            <a:br>
              <a:rPr lang="pt-BR" dirty="0"/>
            </a:br>
            <a:r>
              <a:rPr lang="pt-BR" baseline="30000" dirty="0"/>
              <a:t>45</a:t>
            </a:r>
            <a:r>
              <a:rPr lang="pt-BR" b="0" i="0" u="sng" dirty="0">
                <a:effectLst/>
              </a:rPr>
              <a:t>Quem é, pois, o </a:t>
            </a:r>
            <a:r>
              <a:rPr lang="pt-BR" b="0" i="0" u="sng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servo</a:t>
            </a:r>
            <a:r>
              <a:rPr lang="pt-BR" b="0" i="0" u="sng" dirty="0">
                <a:effectLst/>
              </a:rPr>
              <a:t> fiel e prudente, a quem o </a:t>
            </a:r>
            <a:r>
              <a:rPr lang="pt-BR" b="0" i="0" u="sng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senhor</a:t>
            </a:r>
            <a:r>
              <a:rPr lang="pt-BR" b="0" i="0" u="sng" dirty="0">
                <a:effectLst/>
              </a:rPr>
              <a:t> confiou os seus conservos para dar-lhes o sustento a seu tempo</a:t>
            </a:r>
            <a:r>
              <a:rPr lang="pt-BR" b="0" i="0" dirty="0">
                <a:effectLst/>
              </a:rPr>
              <a:t>?</a:t>
            </a:r>
            <a:br>
              <a:rPr lang="pt-BR" dirty="0"/>
            </a:br>
            <a:r>
              <a:rPr lang="pt-BR" baseline="30000" dirty="0"/>
              <a:t>46</a:t>
            </a:r>
            <a:r>
              <a:rPr lang="pt-BR" b="0" i="0" dirty="0">
                <a:solidFill>
                  <a:schemeClr val="accent2"/>
                </a:solidFill>
                <a:effectLst/>
              </a:rPr>
              <a:t>Bem-aventurado</a:t>
            </a:r>
            <a:r>
              <a:rPr lang="pt-BR" b="0" i="0" dirty="0">
                <a:effectLst/>
              </a:rPr>
              <a:t> aquele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servo</a:t>
            </a:r>
            <a:r>
              <a:rPr lang="pt-BR" b="0" i="0" dirty="0">
                <a:effectLst/>
              </a:rPr>
              <a:t> a quem seu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senhor</a:t>
            </a:r>
            <a:r>
              <a:rPr lang="pt-BR" b="0" i="0" dirty="0">
                <a:effectLst/>
              </a:rPr>
              <a:t>, quando vier, achar fazendo assim.</a:t>
            </a:r>
            <a:br>
              <a:rPr lang="pt-BR" dirty="0"/>
            </a:br>
            <a:r>
              <a:rPr lang="pt-BR" baseline="30000" dirty="0"/>
              <a:t>47</a:t>
            </a:r>
            <a:r>
              <a:rPr lang="pt-BR" b="0" i="0" dirty="0">
                <a:effectLst/>
              </a:rPr>
              <a:t>Em verdade vos digo que lhe confiará todos os seus bens.</a:t>
            </a:r>
            <a:br>
              <a:rPr lang="pt-BR" dirty="0"/>
            </a:br>
            <a:r>
              <a:rPr lang="pt-BR" baseline="30000" dirty="0"/>
              <a:t>48</a:t>
            </a:r>
            <a:r>
              <a:rPr lang="pt-BR" b="0" i="0" u="sng" dirty="0">
                <a:effectLst/>
              </a:rPr>
              <a:t>Mas, se aquele </a:t>
            </a:r>
            <a:r>
              <a:rPr lang="pt-BR" b="0" i="0" u="sng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servo</a:t>
            </a:r>
            <a:r>
              <a:rPr lang="pt-BR" b="0" i="0" u="sng" dirty="0">
                <a:effectLst/>
              </a:rPr>
              <a:t>, sendo mau, disser consigo mesmo: Meu </a:t>
            </a:r>
            <a:r>
              <a:rPr lang="pt-BR" b="0" i="0" u="sng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senhor</a:t>
            </a:r>
            <a:r>
              <a:rPr lang="pt-BR" b="0" i="0" u="sng" dirty="0">
                <a:effectLst/>
              </a:rPr>
              <a:t> demora-se,</a:t>
            </a:r>
            <a:br>
              <a:rPr lang="pt-BR" u="sng" dirty="0"/>
            </a:br>
            <a:r>
              <a:rPr lang="pt-BR" u="sng" baseline="30000" dirty="0"/>
              <a:t>49</a:t>
            </a:r>
            <a:r>
              <a:rPr lang="pt-BR" b="0" i="0" u="sng" dirty="0">
                <a:effectLst/>
              </a:rPr>
              <a:t>e passar a espancar os seus companheiros e a comer e beber com ébrios</a:t>
            </a:r>
            <a:r>
              <a:rPr lang="pt-BR" b="0" i="0" dirty="0">
                <a:effectLst/>
              </a:rPr>
              <a:t>,</a:t>
            </a:r>
            <a:br>
              <a:rPr lang="pt-BR" dirty="0"/>
            </a:br>
            <a:r>
              <a:rPr lang="pt-BR" baseline="30000" dirty="0"/>
              <a:t>50</a:t>
            </a:r>
            <a:r>
              <a:rPr lang="pt-BR" b="0" i="0" dirty="0">
                <a:effectLst/>
              </a:rPr>
              <a:t>virá o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senhor</a:t>
            </a:r>
            <a:r>
              <a:rPr lang="pt-BR" b="0" i="0" dirty="0">
                <a:effectLst/>
              </a:rPr>
              <a:t> daquele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servo</a:t>
            </a:r>
            <a:r>
              <a:rPr lang="pt-BR" b="0" i="0" dirty="0">
                <a:effectLst/>
              </a:rPr>
              <a:t> em dia em que não o espera e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em hora que não sabe</a:t>
            </a:r>
            <a:br>
              <a:rPr lang="pt-BR" dirty="0"/>
            </a:br>
            <a:r>
              <a:rPr lang="pt-BR" baseline="30000" dirty="0"/>
              <a:t>51</a:t>
            </a:r>
            <a:r>
              <a:rPr lang="pt-BR" b="0" i="0" dirty="0">
                <a:effectLst/>
              </a:rPr>
              <a:t>e castigá-lo-á, </a:t>
            </a:r>
            <a:r>
              <a:rPr lang="pt-BR" b="0" i="0" dirty="0" err="1">
                <a:effectLst/>
              </a:rPr>
              <a:t>lançando-lhe</a:t>
            </a:r>
            <a:r>
              <a:rPr lang="pt-BR" b="0" i="0" dirty="0">
                <a:effectLst/>
              </a:rPr>
              <a:t> a sorte com os </a:t>
            </a:r>
            <a:r>
              <a:rPr lang="pt-BR" b="0" i="0" dirty="0">
                <a:solidFill>
                  <a:schemeClr val="accent2"/>
                </a:solidFill>
                <a:effectLst/>
              </a:rPr>
              <a:t>hipócritas</a:t>
            </a:r>
            <a:r>
              <a:rPr lang="pt-BR" b="0" i="0" dirty="0">
                <a:effectLst/>
              </a:rPr>
              <a:t>; </a:t>
            </a:r>
            <a:r>
              <a:rPr lang="pt-BR" b="0" i="0" dirty="0">
                <a:solidFill>
                  <a:schemeClr val="accent2"/>
                </a:solidFill>
                <a:effectLst/>
              </a:rPr>
              <a:t>ali haverá choro e ranger de dentes</a:t>
            </a:r>
            <a:r>
              <a:rPr lang="pt-BR" b="0" i="0" dirty="0">
                <a:effectLst/>
              </a:rPr>
              <a:t>.</a:t>
            </a:r>
          </a:p>
          <a:p>
            <a:br>
              <a:rPr lang="pt-BR" dirty="0"/>
            </a:br>
            <a:r>
              <a:rPr lang="pt-BR" sz="1400" b="0" i="0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24:44-51</a:t>
            </a:r>
            <a:endParaRPr lang="pt-BR" sz="1400" dirty="0">
              <a:effectLst/>
              <a:cs typeface="Calibri" panose="020F050202020403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</p:spTree>
    <p:extLst>
      <p:ext uri="{BB962C8B-B14F-4D97-AF65-F5344CB8AC3E}">
        <p14:creationId xmlns:p14="http://schemas.microsoft.com/office/powerpoint/2010/main" val="3075456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PARÁBOLA DOS DOIS SERVOS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06E6731-B804-B740-01DE-DE73BA13A31C}"/>
              </a:ext>
            </a:extLst>
          </p:cNvPr>
          <p:cNvSpPr/>
          <p:nvPr/>
        </p:nvSpPr>
        <p:spPr>
          <a:xfrm>
            <a:off x="640973" y="1340699"/>
            <a:ext cx="5283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0" i="0" baseline="30000" dirty="0">
                <a:effectLst/>
              </a:rPr>
              <a:t>35</a:t>
            </a:r>
            <a:r>
              <a:rPr lang="pt-BR" b="0" i="0" dirty="0">
                <a:solidFill>
                  <a:schemeClr val="accent2"/>
                </a:solidFill>
                <a:effectLst/>
              </a:rPr>
              <a:t>Cingido esteja o vosso corpo, e acesas, as vossas candeias</a:t>
            </a:r>
            <a:r>
              <a:rPr lang="pt-BR" b="0" i="0" dirty="0">
                <a:effectLst/>
              </a:rPr>
              <a:t>.</a:t>
            </a:r>
            <a:br>
              <a:rPr lang="pt-BR" dirty="0"/>
            </a:br>
            <a:r>
              <a:rPr lang="pt-BR" baseline="30000" dirty="0"/>
              <a:t>36</a:t>
            </a:r>
            <a:r>
              <a:rPr lang="pt-BR" b="0" i="0" dirty="0">
                <a:effectLst/>
              </a:rPr>
              <a:t>Sede vós semelhantes a homens que esperam pelo seu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senhor</a:t>
            </a:r>
            <a:r>
              <a:rPr lang="pt-BR" b="0" i="0" dirty="0">
                <a:effectLst/>
              </a:rPr>
              <a:t>, </a:t>
            </a:r>
            <a:r>
              <a:rPr lang="pt-BR" b="0" i="0" dirty="0">
                <a:solidFill>
                  <a:schemeClr val="accent2"/>
                </a:solidFill>
                <a:effectLst/>
              </a:rPr>
              <a:t>ao voltar ele das festas de casamento</a:t>
            </a:r>
            <a:r>
              <a:rPr lang="pt-BR" b="0" i="0" dirty="0">
                <a:effectLst/>
              </a:rPr>
              <a:t>; para que, quando vier e bater à porta, logo </a:t>
            </a:r>
            <a:r>
              <a:rPr lang="pt-BR" b="0" i="0" dirty="0" err="1">
                <a:effectLst/>
              </a:rPr>
              <a:t>lha</a:t>
            </a:r>
            <a:r>
              <a:rPr lang="pt-BR" b="0" i="0" dirty="0">
                <a:effectLst/>
              </a:rPr>
              <a:t> abram.</a:t>
            </a:r>
            <a:endParaRPr lang="pt-BR" b="0" i="0" baseline="30000" dirty="0">
              <a:solidFill>
                <a:schemeClr val="bg1"/>
              </a:solidFill>
              <a:effectLst/>
              <a:highlight>
                <a:srgbClr val="FFFF00"/>
              </a:highlight>
            </a:endParaRPr>
          </a:p>
          <a:p>
            <a:r>
              <a:rPr lang="pt-BR" b="0" i="0" baseline="3000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37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Bem-aventurados</a:t>
            </a:r>
            <a:r>
              <a:rPr lang="pt-BR" b="0" i="0" dirty="0">
                <a:effectLst/>
              </a:rPr>
              <a:t> aqueles servos a quem o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senhor</a:t>
            </a:r>
            <a:r>
              <a:rPr lang="pt-BR" b="0" i="0" dirty="0">
                <a:effectLst/>
              </a:rPr>
              <a:t>, quando vier, os encontre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vigilantes</a:t>
            </a:r>
            <a:r>
              <a:rPr lang="pt-BR" b="0" i="0" dirty="0">
                <a:effectLst/>
              </a:rPr>
              <a:t>; em verdade vos afirmo que ele há de cingir-se, dar-lhes lugar à mesa e, aproximando-se, os servirá.</a:t>
            </a:r>
            <a:br>
              <a:rPr lang="pt-BR" dirty="0"/>
            </a:br>
            <a:r>
              <a:rPr lang="pt-BR" baseline="30000" dirty="0"/>
              <a:t>38</a:t>
            </a:r>
            <a:r>
              <a:rPr lang="pt-BR" b="0" i="0" dirty="0">
                <a:effectLst/>
              </a:rPr>
              <a:t>Quer ele venha na segunda vigília, quer na terceira, 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bem-aventurados</a:t>
            </a:r>
            <a:r>
              <a:rPr lang="pt-BR" b="0" i="0" dirty="0">
                <a:effectLst/>
              </a:rPr>
              <a:t> serão eles, se assim os achar.</a:t>
            </a:r>
            <a:br>
              <a:rPr lang="pt-BR" dirty="0"/>
            </a:br>
            <a:r>
              <a:rPr lang="pt-BR" baseline="30000" dirty="0"/>
              <a:t>39</a:t>
            </a:r>
            <a:r>
              <a:rPr lang="pt-BR" b="0" i="0" dirty="0">
                <a:effectLst/>
              </a:rPr>
              <a:t>Sabei, porém, isto: se o pai de família soubesse a que hora havia de vir o ladrão, [</a:t>
            </a:r>
            <a:r>
              <a:rPr lang="pt-BR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vigiaria</a:t>
            </a:r>
            <a:r>
              <a:rPr lang="pt-BR" b="0" i="0" dirty="0">
                <a:effectLst/>
              </a:rPr>
              <a:t> e] não deixaria arrombar a sua casa.</a:t>
            </a:r>
            <a:br>
              <a:rPr lang="pt-BR" dirty="0"/>
            </a:br>
            <a:r>
              <a:rPr lang="pt-BR" baseline="30000" dirty="0"/>
              <a:t>40</a:t>
            </a:r>
            <a:r>
              <a:rPr lang="pt-BR" b="0" i="0" dirty="0">
                <a:effectLst/>
              </a:rPr>
              <a:t>Ficai também vós apercebidos, porque, à hora em que não cuidais, o Filho do Homem virá.</a:t>
            </a:r>
            <a:endParaRPr lang="pt-BR" sz="1400" dirty="0">
              <a:effectLst/>
              <a:cs typeface="Calibri" panose="020F05020202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EAEEFBF-3118-25A8-9F17-6A4013E868C0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60811AF-B2E4-24D3-EE62-AC576FE5B699}"/>
              </a:ext>
            </a:extLst>
          </p:cNvPr>
          <p:cNvSpPr txBox="1"/>
          <p:nvPr/>
        </p:nvSpPr>
        <p:spPr>
          <a:xfrm>
            <a:off x="6267829" y="1340699"/>
            <a:ext cx="51598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aseline="30000" dirty="0"/>
              <a:t>41</a:t>
            </a:r>
            <a:r>
              <a:rPr lang="pt-BR" b="0" i="0" dirty="0">
                <a:effectLst/>
              </a:rPr>
              <a:t>Então, Pedro perguntou: </a:t>
            </a:r>
            <a:r>
              <a:rPr lang="pt-BR" b="0" i="0" dirty="0">
                <a:solidFill>
                  <a:schemeClr val="accent2"/>
                </a:solidFill>
                <a:effectLst/>
              </a:rPr>
              <a:t>Senhor, proferes esta parábola para nós ou também para todos?</a:t>
            </a:r>
            <a:br>
              <a:rPr lang="pt-BR" dirty="0"/>
            </a:br>
            <a:br>
              <a:rPr lang="pt-BR" sz="1400" dirty="0"/>
            </a:br>
            <a:r>
              <a:rPr lang="pt-BR" sz="1400" b="0" i="0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Lucas 12:35-41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185D285-8088-015C-F8F3-76E06ED2704E}"/>
              </a:ext>
            </a:extLst>
          </p:cNvPr>
          <p:cNvSpPr txBox="1"/>
          <p:nvPr/>
        </p:nvSpPr>
        <p:spPr>
          <a:xfrm>
            <a:off x="-10886" y="2021563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Jo</a:t>
            </a:r>
            <a:r>
              <a:rPr lang="pt-BR" sz="1400" dirty="0">
                <a:solidFill>
                  <a:schemeClr val="accent4"/>
                </a:solidFill>
              </a:rPr>
              <a:t> 14.1-3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21.2</a:t>
            </a:r>
          </a:p>
        </p:txBody>
      </p:sp>
    </p:spTree>
    <p:extLst>
      <p:ext uri="{BB962C8B-B14F-4D97-AF65-F5344CB8AC3E}">
        <p14:creationId xmlns:p14="http://schemas.microsoft.com/office/powerpoint/2010/main" val="2116323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PARÁBOLA DOS DOIS SERVOS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06E6731-B804-B740-01DE-DE73BA13A31C}"/>
              </a:ext>
            </a:extLst>
          </p:cNvPr>
          <p:cNvSpPr/>
          <p:nvPr/>
        </p:nvSpPr>
        <p:spPr>
          <a:xfrm>
            <a:off x="640973" y="983674"/>
            <a:ext cx="4823657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500" b="0" i="0" baseline="30000" dirty="0">
                <a:effectLst/>
              </a:rPr>
              <a:t>42</a:t>
            </a:r>
            <a:r>
              <a:rPr lang="pt-BR" sz="1500" b="0" i="0" dirty="0">
                <a:effectLst/>
              </a:rPr>
              <a:t>Disse o Senhor: Quem é, pois, o </a:t>
            </a:r>
            <a:r>
              <a:rPr lang="pt-BR" sz="1500" b="0" i="0" dirty="0">
                <a:solidFill>
                  <a:schemeClr val="accent2"/>
                </a:solidFill>
                <a:effectLst/>
              </a:rPr>
              <a:t>mordomo fiel e prudente</a:t>
            </a:r>
            <a:r>
              <a:rPr lang="pt-BR" sz="1500" b="0" i="0" dirty="0">
                <a:effectLst/>
              </a:rPr>
              <a:t>, a quem o </a:t>
            </a:r>
            <a:r>
              <a:rPr lang="pt-BR" sz="15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senhor</a:t>
            </a:r>
            <a:r>
              <a:rPr lang="pt-BR" sz="1500" b="0" i="0" dirty="0">
                <a:effectLst/>
              </a:rPr>
              <a:t> confiará os seus conservos para dar-lhes o sustento a seu tempo?</a:t>
            </a:r>
            <a:br>
              <a:rPr lang="pt-BR" sz="1500" dirty="0"/>
            </a:br>
            <a:r>
              <a:rPr lang="pt-BR" sz="1500" baseline="30000" dirty="0"/>
              <a:t>43</a:t>
            </a:r>
            <a:r>
              <a:rPr lang="pt-BR" sz="15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Bem-aventurado</a:t>
            </a:r>
            <a:r>
              <a:rPr lang="pt-BR" sz="1500" b="0" i="0" dirty="0">
                <a:solidFill>
                  <a:schemeClr val="accent2"/>
                </a:solidFill>
                <a:effectLst/>
              </a:rPr>
              <a:t> </a:t>
            </a:r>
            <a:r>
              <a:rPr lang="pt-BR" sz="1500" b="0" i="0" dirty="0">
                <a:effectLst/>
              </a:rPr>
              <a:t>aquele </a:t>
            </a:r>
            <a:r>
              <a:rPr lang="pt-BR" sz="15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servo</a:t>
            </a:r>
            <a:r>
              <a:rPr lang="pt-BR" sz="1500" b="0" i="0" dirty="0">
                <a:effectLst/>
              </a:rPr>
              <a:t> a quem seu </a:t>
            </a:r>
            <a:r>
              <a:rPr lang="pt-BR" sz="15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senhor</a:t>
            </a:r>
            <a:r>
              <a:rPr lang="pt-BR" sz="1500" b="0" i="0" dirty="0">
                <a:effectLst/>
              </a:rPr>
              <a:t>, quando vier, achar fazendo assim.</a:t>
            </a:r>
            <a:br>
              <a:rPr lang="pt-BR" sz="1500" dirty="0"/>
            </a:br>
            <a:r>
              <a:rPr lang="pt-BR" sz="1500" baseline="30000" dirty="0"/>
              <a:t>44</a:t>
            </a:r>
            <a:r>
              <a:rPr lang="pt-BR" sz="1500" b="0" i="0" dirty="0">
                <a:effectLst/>
              </a:rPr>
              <a:t>Verdadeiramente, vos digo que lhe confiará todos os seus bens.</a:t>
            </a:r>
            <a:br>
              <a:rPr lang="pt-BR" sz="1500" dirty="0"/>
            </a:br>
            <a:r>
              <a:rPr lang="pt-BR" sz="1500" baseline="30000" dirty="0"/>
              <a:t>45</a:t>
            </a:r>
            <a:r>
              <a:rPr lang="pt-BR" sz="1500" b="0" i="0" dirty="0">
                <a:effectLst/>
              </a:rPr>
              <a:t>Mas, se aquele </a:t>
            </a:r>
            <a:r>
              <a:rPr lang="pt-BR" sz="15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servo</a:t>
            </a:r>
            <a:r>
              <a:rPr lang="pt-BR" sz="1500" b="0" i="0" dirty="0">
                <a:effectLst/>
              </a:rPr>
              <a:t> disser consigo mesmo: Meu </a:t>
            </a:r>
            <a:r>
              <a:rPr lang="pt-BR" sz="15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senhor</a:t>
            </a:r>
            <a:r>
              <a:rPr lang="pt-BR" sz="1500" b="0" i="0" dirty="0">
                <a:effectLst/>
              </a:rPr>
              <a:t> tarda em vir, e passar a espancar os criados e as criadas, a comer, a beber e a embriagar-se,</a:t>
            </a:r>
            <a:br>
              <a:rPr lang="pt-BR" sz="1500" dirty="0"/>
            </a:br>
            <a:r>
              <a:rPr lang="pt-BR" sz="1500" baseline="30000" dirty="0"/>
              <a:t>46</a:t>
            </a:r>
            <a:r>
              <a:rPr lang="pt-BR" sz="1500" b="0" i="0" dirty="0">
                <a:effectLst/>
              </a:rPr>
              <a:t>virá o </a:t>
            </a:r>
            <a:r>
              <a:rPr lang="pt-BR" sz="15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senhor</a:t>
            </a:r>
            <a:r>
              <a:rPr lang="pt-BR" sz="1500" b="0" i="0" dirty="0">
                <a:effectLst/>
              </a:rPr>
              <a:t> daquele </a:t>
            </a:r>
            <a:r>
              <a:rPr lang="pt-BR" sz="15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servo</a:t>
            </a:r>
            <a:r>
              <a:rPr lang="pt-BR" sz="1500" b="0" i="0" dirty="0">
                <a:effectLst/>
              </a:rPr>
              <a:t>, em dia em que não o espera e em hora que não sabe, e castigá-lo-á, </a:t>
            </a:r>
            <a:r>
              <a:rPr lang="pt-BR" sz="1500" b="0" i="0" dirty="0" err="1">
                <a:solidFill>
                  <a:schemeClr val="accent2"/>
                </a:solidFill>
                <a:effectLst/>
              </a:rPr>
              <a:t>lançando-lhe</a:t>
            </a:r>
            <a:r>
              <a:rPr lang="pt-BR" sz="1500" b="0" i="0" dirty="0">
                <a:solidFill>
                  <a:schemeClr val="accent2"/>
                </a:solidFill>
                <a:effectLst/>
              </a:rPr>
              <a:t> a sorte com os infiéis</a:t>
            </a:r>
            <a:r>
              <a:rPr lang="pt-BR" sz="1500" b="0" i="0" dirty="0">
                <a:effectLst/>
              </a:rPr>
              <a:t>.</a:t>
            </a:r>
            <a:br>
              <a:rPr lang="pt-BR" sz="1500" dirty="0"/>
            </a:br>
            <a:r>
              <a:rPr lang="pt-BR" sz="1500" baseline="30000" dirty="0"/>
              <a:t>47</a:t>
            </a:r>
            <a:r>
              <a:rPr lang="pt-BR" sz="1500" b="0" i="0" u="sng" dirty="0">
                <a:effectLst/>
              </a:rPr>
              <a:t>Aquele </a:t>
            </a:r>
            <a:r>
              <a:rPr lang="pt-BR" sz="1500" b="0" i="0" u="sng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servo</a:t>
            </a:r>
            <a:r>
              <a:rPr lang="pt-BR" sz="1500" b="0" i="0" u="sng" dirty="0">
                <a:effectLst/>
              </a:rPr>
              <a:t>, porém, que conheceu a </a:t>
            </a:r>
            <a:r>
              <a:rPr lang="pt-BR" sz="1500" b="0" i="0" u="sng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vontade de seu senhor </a:t>
            </a:r>
            <a:r>
              <a:rPr lang="pt-BR" sz="1500" b="0" i="0" u="sng" dirty="0">
                <a:effectLst/>
              </a:rPr>
              <a:t>e não se aprontou, nem fez segundo a sua vontade será punido com muitos açoites</a:t>
            </a:r>
            <a:r>
              <a:rPr lang="pt-BR" sz="1500" b="0" i="0" dirty="0">
                <a:effectLst/>
              </a:rPr>
              <a:t>.</a:t>
            </a:r>
            <a:br>
              <a:rPr lang="pt-BR" sz="1500" dirty="0"/>
            </a:br>
            <a:r>
              <a:rPr lang="pt-BR" sz="1500" baseline="30000" dirty="0"/>
              <a:t>48</a:t>
            </a:r>
            <a:r>
              <a:rPr lang="pt-BR" sz="1500" b="0" i="0" dirty="0">
                <a:effectLst/>
              </a:rPr>
              <a:t>Aquele, porém, que não soube a </a:t>
            </a:r>
            <a:r>
              <a:rPr lang="pt-BR" sz="15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</a:rPr>
              <a:t>vontade do seu senhor </a:t>
            </a:r>
            <a:r>
              <a:rPr lang="pt-BR" sz="1500" b="0" i="0" dirty="0">
                <a:effectLst/>
              </a:rPr>
              <a:t>e fez coisas dignas de reprovação levará poucos. M</a:t>
            </a:r>
            <a:r>
              <a:rPr lang="pt-BR" sz="1500" b="0" i="0" u="sng" dirty="0">
                <a:effectLst/>
              </a:rPr>
              <a:t>as àquele a quem muito foi dado, muito lhe </a:t>
            </a:r>
            <a:r>
              <a:rPr lang="pt-BR" sz="1500" u="sng" dirty="0"/>
              <a:t>será exigido</a:t>
            </a:r>
            <a:r>
              <a:rPr lang="pt-BR" sz="1500" b="0" i="0" u="sng" dirty="0">
                <a:effectLst/>
              </a:rPr>
              <a:t>; e àquele a quem muito se confia, muito mais lhe pedirão</a:t>
            </a:r>
            <a:r>
              <a:rPr lang="pt-BR" sz="1500" b="0" i="0" dirty="0">
                <a:effectLst/>
              </a:rPr>
              <a:t>.</a:t>
            </a:r>
          </a:p>
          <a:p>
            <a:r>
              <a:rPr lang="pt-BR" sz="1500" b="0" i="0" baseline="30000" dirty="0">
                <a:effectLst/>
              </a:rPr>
              <a:t>49</a:t>
            </a:r>
            <a:r>
              <a:rPr lang="pt-BR" sz="1500" b="0" i="0" dirty="0">
                <a:solidFill>
                  <a:schemeClr val="accent2"/>
                </a:solidFill>
                <a:effectLst/>
              </a:rPr>
              <a:t>Eu vim para lançar fogo sobre a terra e bem quisera que já estivesse a arder.</a:t>
            </a:r>
            <a:endParaRPr lang="pt-BR" sz="1500" dirty="0">
              <a:solidFill>
                <a:schemeClr val="accent2"/>
              </a:solidFill>
              <a:effectLst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396D17E-36B8-68AD-7B76-B38024B45222}"/>
              </a:ext>
            </a:extLst>
          </p:cNvPr>
          <p:cNvSpPr txBox="1"/>
          <p:nvPr/>
        </p:nvSpPr>
        <p:spPr>
          <a:xfrm>
            <a:off x="6096000" y="983674"/>
            <a:ext cx="5455027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0" i="0" baseline="30000" dirty="0">
                <a:effectLst/>
              </a:rPr>
              <a:t>50</a:t>
            </a:r>
            <a:r>
              <a:rPr lang="pt-BR" sz="1500" b="0" i="0" dirty="0">
                <a:effectLst/>
              </a:rPr>
              <a:t>Tenho, porém, um batismo com o qual hei de ser batizado; e quanto me angustio até que o mesmo se realize!</a:t>
            </a:r>
            <a:br>
              <a:rPr lang="pt-BR" sz="1500" dirty="0"/>
            </a:br>
            <a:r>
              <a:rPr lang="pt-BR" sz="1500" baseline="30000" dirty="0"/>
              <a:t>51</a:t>
            </a:r>
            <a:r>
              <a:rPr lang="pt-BR" sz="1500" b="0" i="0" dirty="0">
                <a:solidFill>
                  <a:schemeClr val="accent2"/>
                </a:solidFill>
                <a:effectLst/>
              </a:rPr>
              <a:t>Supondes que vim para dar paz à terra? Não, eu </a:t>
            </a:r>
            <a:r>
              <a:rPr lang="pt-BR" sz="1500" b="0" i="0" dirty="0" err="1">
                <a:solidFill>
                  <a:schemeClr val="accent2"/>
                </a:solidFill>
                <a:effectLst/>
              </a:rPr>
              <a:t>vo-lo</a:t>
            </a:r>
            <a:r>
              <a:rPr lang="pt-BR" sz="1500" b="0" i="0" dirty="0">
                <a:solidFill>
                  <a:schemeClr val="accent2"/>
                </a:solidFill>
                <a:effectLst/>
              </a:rPr>
              <a:t> afirmo; antes, divisão</a:t>
            </a:r>
            <a:r>
              <a:rPr lang="pt-BR" sz="1500" b="0" i="0" dirty="0">
                <a:effectLst/>
              </a:rPr>
              <a:t>.</a:t>
            </a:r>
            <a:br>
              <a:rPr lang="pt-BR" sz="1500" dirty="0"/>
            </a:br>
            <a:r>
              <a:rPr lang="pt-BR" sz="1500" baseline="30000" dirty="0"/>
              <a:t>52</a:t>
            </a:r>
            <a:r>
              <a:rPr lang="pt-BR" sz="1500" b="0" i="0" dirty="0">
                <a:effectLst/>
              </a:rPr>
              <a:t>Porque, daqui em diante, estarão cinco divididos numa casa: três contra dois, e dois contra três.</a:t>
            </a:r>
            <a:br>
              <a:rPr lang="pt-BR" sz="1500" dirty="0"/>
            </a:br>
            <a:r>
              <a:rPr lang="pt-BR" sz="1500" baseline="30000" dirty="0"/>
              <a:t>53</a:t>
            </a:r>
            <a:r>
              <a:rPr lang="pt-BR" sz="1500" b="0" i="0" dirty="0">
                <a:effectLst/>
              </a:rPr>
              <a:t>Estarão divididos: pai contra filho, filho contra pai; mãe contra filha, filha contra mãe; sogra contra nora, e nora contra sogra.</a:t>
            </a:r>
            <a:br>
              <a:rPr lang="pt-BR" sz="1500" dirty="0"/>
            </a:br>
            <a:r>
              <a:rPr lang="pt-BR" sz="1500" baseline="30000" dirty="0"/>
              <a:t>54</a:t>
            </a:r>
            <a:r>
              <a:rPr lang="pt-BR" sz="1500" b="0" i="0" dirty="0">
                <a:solidFill>
                  <a:schemeClr val="accent2"/>
                </a:solidFill>
                <a:effectLst/>
              </a:rPr>
              <a:t>Disse também às multidões</a:t>
            </a:r>
            <a:r>
              <a:rPr lang="pt-BR" sz="1500" b="0" i="0" dirty="0">
                <a:effectLst/>
              </a:rPr>
              <a:t>: Quando vedes aparecer uma nuvem no poente, logo dizeis que vem chuva, e assim acontece;</a:t>
            </a:r>
            <a:br>
              <a:rPr lang="pt-BR" sz="1500" dirty="0"/>
            </a:br>
            <a:r>
              <a:rPr lang="pt-BR" sz="1500" baseline="30000" dirty="0"/>
              <a:t>55</a:t>
            </a:r>
            <a:r>
              <a:rPr lang="pt-BR" sz="1500" b="0" i="0" dirty="0">
                <a:effectLst/>
              </a:rPr>
              <a:t>e, quando vedes soprar o vento sul, dizeis que haverá calor, e assim acontece.</a:t>
            </a:r>
            <a:br>
              <a:rPr lang="pt-BR" sz="1500" dirty="0"/>
            </a:br>
            <a:r>
              <a:rPr lang="pt-BR" sz="1500" baseline="30000" dirty="0"/>
              <a:t>56</a:t>
            </a:r>
            <a:r>
              <a:rPr lang="pt-BR" sz="1500" b="0" i="0" dirty="0">
                <a:effectLst/>
              </a:rPr>
              <a:t>Hipócritas, sabeis interpretar o aspecto da terra e do céu e, entretanto, </a:t>
            </a:r>
            <a:r>
              <a:rPr lang="pt-BR" sz="1500" b="0" i="0" dirty="0">
                <a:solidFill>
                  <a:schemeClr val="accent2"/>
                </a:solidFill>
                <a:effectLst/>
              </a:rPr>
              <a:t>não sabeis discernir esta época?</a:t>
            </a:r>
            <a:br>
              <a:rPr lang="pt-BR" sz="1500" dirty="0">
                <a:solidFill>
                  <a:schemeClr val="accent2"/>
                </a:solidFill>
              </a:rPr>
            </a:br>
            <a:r>
              <a:rPr lang="pt-BR" sz="1500" baseline="30000" dirty="0"/>
              <a:t>57</a:t>
            </a:r>
            <a:r>
              <a:rPr lang="pt-BR" sz="1500" b="0" i="0" dirty="0">
                <a:effectLst/>
              </a:rPr>
              <a:t>E por que não julgais também por vós mesmos o que é justo?</a:t>
            </a:r>
            <a:br>
              <a:rPr lang="pt-BR" sz="1500" dirty="0"/>
            </a:br>
            <a:r>
              <a:rPr lang="pt-BR" sz="1500" baseline="30000" dirty="0"/>
              <a:t>58</a:t>
            </a:r>
            <a:r>
              <a:rPr lang="pt-BR" sz="1500" b="0" i="0" dirty="0">
                <a:effectLst/>
              </a:rPr>
              <a:t>Quando fores com o teu adversário ao magistrado, esforça-te para te livrares desse adversário no caminho; para que não suceda que ele te arraste ao juiz, o juiz te entregue ao meirinho e o meirinho te recolha à prisão.</a:t>
            </a:r>
            <a:br>
              <a:rPr lang="pt-BR" sz="1500" dirty="0"/>
            </a:br>
            <a:r>
              <a:rPr lang="pt-BR" sz="1500" baseline="30000" dirty="0"/>
              <a:t>59</a:t>
            </a:r>
            <a:r>
              <a:rPr lang="pt-BR" sz="1500" b="0" i="0" dirty="0">
                <a:effectLst/>
              </a:rPr>
              <a:t>Digo-te que não sairás dali enquanto não pagares o último centavo.</a:t>
            </a:r>
            <a:br>
              <a:rPr lang="pt-BR" sz="1500" dirty="0"/>
            </a:br>
            <a:br>
              <a:rPr lang="pt-BR" sz="1500" dirty="0"/>
            </a:br>
            <a:r>
              <a:rPr lang="pt-BR" sz="1500" b="0" i="0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Lucas 12:42-59</a:t>
            </a:r>
            <a:endParaRPr lang="pt-B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BF7B706-2A46-2B01-3D72-B943A7BF0A50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</p:spTree>
    <p:extLst>
      <p:ext uri="{BB962C8B-B14F-4D97-AF65-F5344CB8AC3E}">
        <p14:creationId xmlns:p14="http://schemas.microsoft.com/office/powerpoint/2010/main" val="1885912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FIDELIDADE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BF7B706-2A46-2B01-3D72-B943A7BF0A50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689F346-6859-1947-FDF4-877C008B9B0E}"/>
              </a:ext>
            </a:extLst>
          </p:cNvPr>
          <p:cNvSpPr txBox="1"/>
          <p:nvPr/>
        </p:nvSpPr>
        <p:spPr>
          <a:xfrm>
            <a:off x="794657" y="1905000"/>
            <a:ext cx="9851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Meu senhor demora-se </a:t>
            </a:r>
            <a:r>
              <a:rPr lang="pt-BR" sz="1400" dirty="0">
                <a:solidFill>
                  <a:srgbClr val="FFC000"/>
                </a:solidFill>
              </a:rPr>
              <a:t>(</a:t>
            </a:r>
            <a:r>
              <a:rPr lang="pt-BR" sz="1400" dirty="0" err="1">
                <a:solidFill>
                  <a:srgbClr val="FFC000"/>
                </a:solidFill>
              </a:rPr>
              <a:t>Mt</a:t>
            </a:r>
            <a:r>
              <a:rPr lang="pt-BR" sz="1400" dirty="0">
                <a:solidFill>
                  <a:srgbClr val="FFC000"/>
                </a:solidFill>
              </a:rPr>
              <a:t> 24.48; 2Pe 3.3,4,9; </a:t>
            </a:r>
            <a:r>
              <a:rPr lang="pt-BR" sz="1400" dirty="0" err="1">
                <a:solidFill>
                  <a:srgbClr val="FFC000"/>
                </a:solidFill>
              </a:rPr>
              <a:t>Ap</a:t>
            </a:r>
            <a:r>
              <a:rPr lang="pt-BR" sz="1400" dirty="0">
                <a:solidFill>
                  <a:srgbClr val="FFC000"/>
                </a:solidFill>
              </a:rPr>
              <a:t> 22.7)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0" i="0" dirty="0">
                <a:effectLst/>
              </a:rPr>
              <a:t>Passar a espancar os seus companheiros e a comer e beber com ébrios </a:t>
            </a:r>
            <a:r>
              <a:rPr lang="pt-BR" sz="1400" dirty="0">
                <a:solidFill>
                  <a:srgbClr val="FFC000"/>
                </a:solidFill>
              </a:rPr>
              <a:t>(</a:t>
            </a:r>
            <a:r>
              <a:rPr lang="pt-BR" sz="1400" dirty="0" err="1">
                <a:solidFill>
                  <a:srgbClr val="FFC000"/>
                </a:solidFill>
              </a:rPr>
              <a:t>Mt</a:t>
            </a:r>
            <a:r>
              <a:rPr lang="pt-BR" sz="1400" dirty="0">
                <a:solidFill>
                  <a:srgbClr val="FFC000"/>
                </a:solidFill>
              </a:rPr>
              <a:t> 24.49; </a:t>
            </a:r>
            <a:r>
              <a:rPr lang="pt-BR" sz="1400" dirty="0" err="1">
                <a:solidFill>
                  <a:srgbClr val="FFC000"/>
                </a:solidFill>
              </a:rPr>
              <a:t>Lc</a:t>
            </a:r>
            <a:r>
              <a:rPr lang="pt-BR" sz="1400" dirty="0">
                <a:solidFill>
                  <a:srgbClr val="FFC000"/>
                </a:solidFill>
              </a:rPr>
              <a:t> 17.27,28 </a:t>
            </a:r>
            <a:r>
              <a:rPr lang="pt-BR" sz="1400" i="1" dirty="0" err="1">
                <a:solidFill>
                  <a:srgbClr val="FFC000"/>
                </a:solidFill>
              </a:rPr>
              <a:t>cf</a:t>
            </a:r>
            <a:r>
              <a:rPr lang="pt-BR" sz="1400" dirty="0">
                <a:solidFill>
                  <a:srgbClr val="FFC000"/>
                </a:solidFill>
              </a:rPr>
              <a:t> 1Co 10.31)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</a:t>
            </a:r>
            <a:r>
              <a:rPr lang="pt-BR" sz="1800" b="0" i="0" dirty="0">
                <a:effectLst/>
              </a:rPr>
              <a:t>onheceu a vontade de seu senhor e não se aprontou </a:t>
            </a:r>
            <a:r>
              <a:rPr lang="pt-BR" sz="1400" dirty="0">
                <a:solidFill>
                  <a:srgbClr val="FFC000"/>
                </a:solidFill>
              </a:rPr>
              <a:t>(</a:t>
            </a:r>
            <a:r>
              <a:rPr lang="pt-BR" sz="1400" dirty="0" err="1">
                <a:solidFill>
                  <a:srgbClr val="FFC000"/>
                </a:solidFill>
              </a:rPr>
              <a:t>Lc</a:t>
            </a:r>
            <a:r>
              <a:rPr lang="pt-BR" sz="1400" dirty="0">
                <a:solidFill>
                  <a:srgbClr val="FFC000"/>
                </a:solidFill>
              </a:rPr>
              <a:t> 12.47; </a:t>
            </a:r>
            <a:r>
              <a:rPr lang="pt-BR" sz="1400" dirty="0" err="1">
                <a:solidFill>
                  <a:srgbClr val="FFC000"/>
                </a:solidFill>
              </a:rPr>
              <a:t>Tt</a:t>
            </a:r>
            <a:r>
              <a:rPr lang="pt-BR" sz="1400" dirty="0">
                <a:solidFill>
                  <a:srgbClr val="FFC000"/>
                </a:solidFill>
              </a:rPr>
              <a:t> 2.11-14; )</a:t>
            </a:r>
            <a:endParaRPr lang="pt-BR" sz="1600" dirty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</a:t>
            </a:r>
            <a:r>
              <a:rPr lang="pt-BR" sz="1800" b="0" i="0" dirty="0">
                <a:effectLst/>
              </a:rPr>
              <a:t>em fez segundo a sua vontade [do senhor] </a:t>
            </a:r>
            <a:r>
              <a:rPr lang="pt-BR" sz="1400" dirty="0">
                <a:solidFill>
                  <a:srgbClr val="FFC000"/>
                </a:solidFill>
              </a:rPr>
              <a:t>(</a:t>
            </a:r>
            <a:r>
              <a:rPr lang="pt-BR" sz="1400" dirty="0" err="1">
                <a:solidFill>
                  <a:srgbClr val="FFC000"/>
                </a:solidFill>
              </a:rPr>
              <a:t>Lc</a:t>
            </a:r>
            <a:r>
              <a:rPr lang="pt-BR" sz="1400" dirty="0">
                <a:solidFill>
                  <a:srgbClr val="FFC000"/>
                </a:solidFill>
              </a:rPr>
              <a:t> 12.47; </a:t>
            </a:r>
            <a:r>
              <a:rPr lang="pt-BR" sz="1400" dirty="0" err="1">
                <a:solidFill>
                  <a:srgbClr val="FFC000"/>
                </a:solidFill>
              </a:rPr>
              <a:t>Ez</a:t>
            </a:r>
            <a:r>
              <a:rPr lang="pt-BR" sz="1400" dirty="0">
                <a:solidFill>
                  <a:srgbClr val="FFC000"/>
                </a:solidFill>
              </a:rPr>
              <a:t> 33.7-9;11)</a:t>
            </a: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BD280EF-452E-7FF7-648B-529E39218A92}"/>
              </a:ext>
            </a:extLst>
          </p:cNvPr>
          <p:cNvSpPr/>
          <p:nvPr/>
        </p:nvSpPr>
        <p:spPr>
          <a:xfrm>
            <a:off x="794657" y="1450333"/>
            <a:ext cx="2548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EXEMPLO A SER EVITADO</a:t>
            </a: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73CA44E-B8A5-2E10-FEDF-52A1D083D498}"/>
              </a:ext>
            </a:extLst>
          </p:cNvPr>
          <p:cNvSpPr/>
          <p:nvPr/>
        </p:nvSpPr>
        <p:spPr>
          <a:xfrm>
            <a:off x="794657" y="3291160"/>
            <a:ext cx="2586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EXEMPLO A SER SEGUIDO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917D6DC-F92F-D157-D54C-91A815FD5EC5}"/>
              </a:ext>
            </a:extLst>
          </p:cNvPr>
          <p:cNvSpPr txBox="1"/>
          <p:nvPr/>
        </p:nvSpPr>
        <p:spPr>
          <a:xfrm>
            <a:off x="794657" y="3810000"/>
            <a:ext cx="98515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Ficar apercebido [vigilante] </a:t>
            </a:r>
            <a:r>
              <a:rPr lang="pt-BR" sz="1400" dirty="0">
                <a:solidFill>
                  <a:srgbClr val="FFC000"/>
                </a:solidFill>
              </a:rPr>
              <a:t>(</a:t>
            </a:r>
            <a:r>
              <a:rPr lang="pt-BR" sz="1400" dirty="0" err="1">
                <a:solidFill>
                  <a:srgbClr val="FFC000"/>
                </a:solidFill>
              </a:rPr>
              <a:t>Mt</a:t>
            </a:r>
            <a:r>
              <a:rPr lang="pt-BR" sz="1400" dirty="0">
                <a:solidFill>
                  <a:srgbClr val="FFC000"/>
                </a:solidFill>
              </a:rPr>
              <a:t> 24.44;)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0" i="0" dirty="0">
                <a:effectLst/>
              </a:rPr>
              <a:t>Quem é, pois, o servo fiel e prudente [prepara-se antecipadamente] </a:t>
            </a:r>
            <a:r>
              <a:rPr lang="pt-BR" sz="1400" dirty="0">
                <a:solidFill>
                  <a:srgbClr val="FFC000"/>
                </a:solidFill>
              </a:rPr>
              <a:t>(</a:t>
            </a:r>
            <a:r>
              <a:rPr lang="pt-BR" sz="1400" dirty="0" err="1">
                <a:solidFill>
                  <a:srgbClr val="FFC000"/>
                </a:solidFill>
              </a:rPr>
              <a:t>Mt</a:t>
            </a:r>
            <a:r>
              <a:rPr lang="pt-BR" sz="1400" dirty="0">
                <a:solidFill>
                  <a:srgbClr val="FFC000"/>
                </a:solidFill>
              </a:rPr>
              <a:t> 24.45; 2Pe 3.10-18)</a:t>
            </a:r>
            <a:endParaRPr lang="pt-BR" sz="1400" b="0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0" i="0" dirty="0">
                <a:effectLst/>
              </a:rPr>
              <a:t>Confiou os seus conservos para dar-lhes o sustento a seu tempo? </a:t>
            </a:r>
            <a:r>
              <a:rPr lang="pt-BR" sz="1400" dirty="0">
                <a:solidFill>
                  <a:srgbClr val="FFC000"/>
                </a:solidFill>
              </a:rPr>
              <a:t>(</a:t>
            </a:r>
            <a:r>
              <a:rPr lang="pt-BR" sz="1400" dirty="0" err="1">
                <a:solidFill>
                  <a:srgbClr val="FFC000"/>
                </a:solidFill>
              </a:rPr>
              <a:t>Mt</a:t>
            </a:r>
            <a:r>
              <a:rPr lang="pt-BR" sz="1400" dirty="0">
                <a:solidFill>
                  <a:srgbClr val="FFC000"/>
                </a:solidFill>
              </a:rPr>
              <a:t> 24.45; 24.14; </a:t>
            </a:r>
            <a:r>
              <a:rPr lang="pt-BR" sz="1400" dirty="0" err="1">
                <a:solidFill>
                  <a:srgbClr val="FFC000"/>
                </a:solidFill>
              </a:rPr>
              <a:t>Ap</a:t>
            </a:r>
            <a:r>
              <a:rPr lang="pt-BR" sz="1400" dirty="0">
                <a:solidFill>
                  <a:srgbClr val="FFC000"/>
                </a:solidFill>
              </a:rPr>
              <a:t> 14.6-12)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0" i="0" dirty="0">
                <a:effectLst/>
              </a:rPr>
              <a:t>Bem-aventurado aquele servo a quem seu senhor, quando vier, achar fazendo assim </a:t>
            </a:r>
            <a:r>
              <a:rPr lang="pt-BR" sz="1400" b="0" i="0" dirty="0">
                <a:solidFill>
                  <a:schemeClr val="accent4"/>
                </a:solidFill>
                <a:effectLst/>
              </a:rPr>
              <a:t>(</a:t>
            </a:r>
            <a:r>
              <a:rPr lang="pt-BR" sz="1400" b="0" i="0" dirty="0" err="1">
                <a:solidFill>
                  <a:schemeClr val="accent4"/>
                </a:solidFill>
                <a:effectLst/>
              </a:rPr>
              <a:t>Mt</a:t>
            </a:r>
            <a:r>
              <a:rPr lang="pt-BR" sz="1400" b="0" i="0" dirty="0">
                <a:solidFill>
                  <a:schemeClr val="accent4"/>
                </a:solidFill>
                <a:effectLst/>
              </a:rPr>
              <a:t> 24.46;)</a:t>
            </a:r>
            <a:endParaRPr lang="pt-BR" sz="140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5507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FIDELIDADE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BF7B706-2A46-2B01-3D72-B943A7BF0A50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73CA44E-B8A5-2E10-FEDF-52A1D083D498}"/>
              </a:ext>
            </a:extLst>
          </p:cNvPr>
          <p:cNvSpPr/>
          <p:nvPr/>
        </p:nvSpPr>
        <p:spPr>
          <a:xfrm>
            <a:off x="640973" y="1932044"/>
            <a:ext cx="2551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EXEMPLO DE FIDELIDADE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917D6DC-F92F-D157-D54C-91A815FD5EC5}"/>
              </a:ext>
            </a:extLst>
          </p:cNvPr>
          <p:cNvSpPr txBox="1"/>
          <p:nvPr/>
        </p:nvSpPr>
        <p:spPr>
          <a:xfrm>
            <a:off x="640973" y="2450884"/>
            <a:ext cx="98515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400" dirty="0"/>
              <a:t>Vigiando a respeito dos sinais do fim;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b="0" i="0" dirty="0">
                <a:effectLst/>
              </a:rPr>
              <a:t>Levando uma vida de preparo espiritual (vigiar [estudo da palavra] e orar);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b="0" i="0" dirty="0">
                <a:effectLst/>
              </a:rPr>
              <a:t>Avançando na santificação pessoal;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b="0" i="0" dirty="0">
                <a:effectLst/>
              </a:rPr>
              <a:t>Testemunhando d</a:t>
            </a:r>
            <a:r>
              <a:rPr lang="pt-BR" sz="2400" dirty="0"/>
              <a:t>a</a:t>
            </a:r>
            <a:r>
              <a:rPr lang="pt-BR" sz="2400" b="0" i="0" dirty="0">
                <a:effectLst/>
              </a:rPr>
              <a:t> pregação do evangelho e do ensino da palavra;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dirty="0"/>
              <a:t>Desejando a vinda do Reino – o retorno do seu Senhor;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b="0" i="0" dirty="0">
                <a:effectLst/>
              </a:rPr>
              <a:t>Perseverando apesar das dificuldades;</a:t>
            </a:r>
            <a:endParaRPr lang="pt-BR" sz="2400" dirty="0">
              <a:solidFill>
                <a:schemeClr val="accent4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663351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FIDELIDADE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ADADCB6-5084-5325-2DD1-0C8CAC1C9DC7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3446DA8-C9E0-03C4-9E24-7F8577C4DE1B}"/>
              </a:ext>
            </a:extLst>
          </p:cNvPr>
          <p:cNvSpPr txBox="1"/>
          <p:nvPr/>
        </p:nvSpPr>
        <p:spPr>
          <a:xfrm>
            <a:off x="2175164" y="1590355"/>
            <a:ext cx="7841672" cy="3021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120000"/>
              </a:lnSpc>
              <a:buNone/>
            </a:pPr>
            <a:r>
              <a:rPr lang="pt-BR" sz="2800" b="0" i="0" dirty="0">
                <a:effectLst/>
                <a:latin typeface="Roboto" panose="02000000000000000000" pitchFamily="2" charset="0"/>
              </a:rPr>
              <a:t>(Eis que venho como vem o ladrão. Bem-aventurado aquele que </a:t>
            </a:r>
            <a:r>
              <a:rPr lang="pt-BR" sz="2800" b="0" i="0" dirty="0">
                <a:solidFill>
                  <a:schemeClr val="accent4"/>
                </a:solidFill>
                <a:effectLst/>
                <a:latin typeface="Roboto" panose="02000000000000000000" pitchFamily="2" charset="0"/>
              </a:rPr>
              <a:t>vigia e guarda as suas vestes</a:t>
            </a:r>
            <a:r>
              <a:rPr lang="pt-BR" sz="2800" b="0" i="0" dirty="0">
                <a:effectLst/>
                <a:latin typeface="Roboto" panose="02000000000000000000" pitchFamily="2" charset="0"/>
              </a:rPr>
              <a:t>, para que não ande nu, e não se veja a sua vergonha.)</a:t>
            </a:r>
          </a:p>
          <a:p>
            <a:pPr marL="457200" lvl="1" indent="0">
              <a:lnSpc>
                <a:spcPct val="120000"/>
              </a:lnSpc>
              <a:buNone/>
            </a:pPr>
            <a:br>
              <a:rPr lang="pt-BR" sz="2800" dirty="0"/>
            </a:br>
            <a:r>
              <a:rPr lang="pt-BR" sz="2000" b="0" i="0" dirty="0"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16:15</a:t>
            </a:r>
            <a:endParaRPr lang="pt-BR" sz="28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6D5263C-13A1-0146-DED3-64FC189DE3D7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PROFECIASDEJESUS.COM.BR</a:t>
            </a:r>
          </a:p>
        </p:txBody>
      </p:sp>
    </p:spTree>
    <p:extLst>
      <p:ext uri="{BB962C8B-B14F-4D97-AF65-F5344CB8AC3E}">
        <p14:creationId xmlns:p14="http://schemas.microsoft.com/office/powerpoint/2010/main" val="3840335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The Faithful Servant | Christian Forums">
            <a:extLst>
              <a:ext uri="{FF2B5EF4-FFF2-40B4-BE49-F238E27FC236}">
                <a16:creationId xmlns:a16="http://schemas.microsoft.com/office/drawing/2014/main" id="{97B6CDC7-F743-A817-2856-AC621F6DAA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510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21194CB5-2E50-2447-BCF1-26B70F76D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3" y="1799420"/>
            <a:ext cx="10712827" cy="4517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b="1" dirty="0">
                <a:solidFill>
                  <a:schemeClr val="accent4"/>
                </a:solidFill>
              </a:rPr>
              <a:t>11/11</a:t>
            </a:r>
            <a:r>
              <a:rPr lang="pt-BR" sz="2000" dirty="0">
                <a:solidFill>
                  <a:schemeClr val="accent4"/>
                </a:solidFill>
              </a:rPr>
              <a:t> - Sinais da Segunda Vinda 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24.1-28)</a:t>
            </a:r>
          </a:p>
          <a:p>
            <a:pPr marL="0" indent="0">
              <a:buNone/>
            </a:pPr>
            <a:r>
              <a:rPr lang="pt-BR" sz="2000" b="1" dirty="0">
                <a:solidFill>
                  <a:schemeClr val="accent4"/>
                </a:solidFill>
              </a:rPr>
              <a:t>18/11</a:t>
            </a:r>
            <a:r>
              <a:rPr lang="pt-BR" sz="2000" dirty="0">
                <a:solidFill>
                  <a:schemeClr val="accent4"/>
                </a:solidFill>
              </a:rPr>
              <a:t> - Vigilância e Juízo 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24.32-44)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>
                <a:solidFill>
                  <a:schemeClr val="accent4"/>
                </a:solidFill>
              </a:rPr>
              <a:t>25/11</a:t>
            </a:r>
            <a:r>
              <a:rPr lang="pt-BR" sz="2000" dirty="0">
                <a:solidFill>
                  <a:schemeClr val="accent4"/>
                </a:solidFill>
              </a:rPr>
              <a:t> - Vigilância e Fidelidade 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24.45-51)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02/12</a:t>
            </a:r>
            <a:r>
              <a:rPr lang="pt-BR" sz="2000" dirty="0"/>
              <a:t> - Vigilância e Preparo </a:t>
            </a:r>
            <a:r>
              <a:rPr lang="pt-BR" sz="2000" dirty="0">
                <a:solidFill>
                  <a:schemeClr val="accent4"/>
                </a:solidFill>
              </a:rPr>
              <a:t>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25.1-13)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09/12</a:t>
            </a:r>
            <a:r>
              <a:rPr lang="pt-BR" sz="2000" dirty="0"/>
              <a:t> - Vigilância e Trabalho </a:t>
            </a:r>
            <a:r>
              <a:rPr lang="pt-BR" sz="2000" dirty="0">
                <a:solidFill>
                  <a:schemeClr val="accent4"/>
                </a:solidFill>
              </a:rPr>
              <a:t>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25.14-30)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16/12</a:t>
            </a:r>
            <a:r>
              <a:rPr lang="pt-BR" sz="2000" dirty="0"/>
              <a:t> - Vigilância e Testemunho </a:t>
            </a:r>
            <a:r>
              <a:rPr lang="pt-BR" sz="2000" dirty="0">
                <a:solidFill>
                  <a:schemeClr val="accent4"/>
                </a:solidFill>
              </a:rPr>
              <a:t>(</a:t>
            </a:r>
            <a:r>
              <a:rPr lang="pt-BR" sz="2000" dirty="0" err="1">
                <a:solidFill>
                  <a:schemeClr val="accent4"/>
                </a:solidFill>
              </a:rPr>
              <a:t>Mt</a:t>
            </a:r>
            <a:r>
              <a:rPr lang="pt-BR" sz="2000" dirty="0">
                <a:solidFill>
                  <a:schemeClr val="accent4"/>
                </a:solidFill>
              </a:rPr>
              <a:t> 25.31-46)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23/12</a:t>
            </a:r>
            <a:r>
              <a:rPr lang="pt-BR" sz="2000" dirty="0"/>
              <a:t> - Segunda Vinda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A67C095-8C6E-5CFC-667C-EF948B5FDB22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VIGILÂNCIA DE FIDELIDADE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D42C5C4-D20C-5654-61C4-7F5D87960685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PROFECIADDEJESUS.COM.BR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AD704BE-C128-09B3-4980-A04B1EC624FB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PROFECIAS DE JESUS</a:t>
            </a:r>
          </a:p>
        </p:txBody>
      </p:sp>
    </p:spTree>
    <p:extLst>
      <p:ext uri="{BB962C8B-B14F-4D97-AF65-F5344CB8AC3E}">
        <p14:creationId xmlns:p14="http://schemas.microsoft.com/office/powerpoint/2010/main" val="309159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3321</TotalTime>
  <Words>1298</Words>
  <Application>Microsoft Macintosh PowerPoint</Application>
  <PresentationFormat>Widescreen</PresentationFormat>
  <Paragraphs>80</Paragraphs>
  <Slides>12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Corbel</vt:lpstr>
      <vt:lpstr>Roboto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63</cp:revision>
  <dcterms:created xsi:type="dcterms:W3CDTF">2021-04-09T17:42:29Z</dcterms:created>
  <dcterms:modified xsi:type="dcterms:W3CDTF">2022-11-25T20:21:06Z</dcterms:modified>
</cp:coreProperties>
</file>